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8"/>
  </p:notesMasterIdLst>
  <p:sldIdLst>
    <p:sldId id="463" r:id="rId2"/>
    <p:sldId id="462" r:id="rId3"/>
    <p:sldId id="414" r:id="rId4"/>
    <p:sldId id="418" r:id="rId5"/>
    <p:sldId id="411" r:id="rId6"/>
    <p:sldId id="449" r:id="rId7"/>
    <p:sldId id="447" r:id="rId8"/>
    <p:sldId id="453" r:id="rId9"/>
    <p:sldId id="451" r:id="rId10"/>
    <p:sldId id="455" r:id="rId11"/>
    <p:sldId id="459" r:id="rId12"/>
    <p:sldId id="442" r:id="rId13"/>
    <p:sldId id="457" r:id="rId14"/>
    <p:sldId id="437" r:id="rId15"/>
    <p:sldId id="470" r:id="rId16"/>
    <p:sldId id="456" r:id="rId17"/>
    <p:sldId id="468" r:id="rId18"/>
    <p:sldId id="472" r:id="rId19"/>
    <p:sldId id="473" r:id="rId20"/>
    <p:sldId id="431" r:id="rId21"/>
    <p:sldId id="375" r:id="rId22"/>
    <p:sldId id="386" r:id="rId23"/>
    <p:sldId id="388" r:id="rId24"/>
    <p:sldId id="444" r:id="rId25"/>
    <p:sldId id="433" r:id="rId26"/>
    <p:sldId id="467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399" autoAdjust="0"/>
    <p:restoredTop sz="88007" autoAdjust="0"/>
  </p:normalViewPr>
  <p:slideViewPr>
    <p:cSldViewPr>
      <p:cViewPr>
        <p:scale>
          <a:sx n="69" d="100"/>
          <a:sy n="69" d="100"/>
        </p:scale>
        <p:origin x="-2832" y="-8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09D0698-A02C-443B-B734-99A259508881}" type="datetimeFigureOut">
              <a:rPr lang="ru-RU"/>
              <a:pPr>
                <a:defRPr/>
              </a:pPr>
              <a:t>29.07.2015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83037C2-E56D-4F19-AC48-AE0B1FA0DE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9545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E5916D1-A7B2-4FE7-A7A3-6D171B8B2850}" type="slidenum">
              <a:rPr lang="ru-RU" smtClean="0"/>
              <a:pPr eaLnBrk="1" hangingPunct="1"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A0120CE-B01F-4F97-AFA0-D18860559DAD}" type="slidenum">
              <a:rPr lang="ru-RU" smtClean="0"/>
              <a:pPr eaLnBrk="1" hangingPunct="1"/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16737C4-D640-4B68-A48D-159BF5DC9F94}" type="slidenum">
              <a:rPr lang="ru-RU" smtClean="0"/>
              <a:pPr eaLnBrk="1" hangingPunct="1"/>
              <a:t>21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5BDAD-A1C9-4530-B255-77FFA1D6BC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794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FAC87-C918-42CA-9305-CE2E1EE9F2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643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4" y="1870"/>
              <a:ext cx="467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3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4644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1129" y="1676883"/>
            <a:ext cx="7771253" cy="1461304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4644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398" y="3886201"/>
            <a:ext cx="6401204" cy="1752118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2B5AA623-321A-4651-ADB0-A2744DAF50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600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133" y="457201"/>
            <a:ext cx="8229734" cy="540971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8D8D6-9BBF-4423-8143-29C7720EC9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362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0BBC99-4BCC-4318-AB89-3CF8148081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754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8D7FD-387A-4AAC-BA43-6A508C4F39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36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53600-9D9C-472A-8A44-CFE28134EE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699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0802A-8F76-40BE-9E6B-0FFD9732A6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708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DC2C5-96BD-437E-A258-3248993A55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970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13E60-07EA-4D76-9BD0-20A4A64D21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648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F28D68-C8D7-422B-B388-150EC625C3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997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FCD1D0-B127-4FBB-8EBF-E1C397D246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82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036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7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grpSp>
          <p:nvGrpSpPr>
            <p:cNvPr id="1033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034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5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027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FB1697B-663B-481B-951C-2CF06DE651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2" r:id="rId1"/>
    <p:sldLayoutId id="2147484483" r:id="rId2"/>
    <p:sldLayoutId id="2147484484" r:id="rId3"/>
    <p:sldLayoutId id="2147484485" r:id="rId4"/>
    <p:sldLayoutId id="2147484486" r:id="rId5"/>
    <p:sldLayoutId id="2147484487" r:id="rId6"/>
    <p:sldLayoutId id="2147484488" r:id="rId7"/>
    <p:sldLayoutId id="2147484489" r:id="rId8"/>
    <p:sldLayoutId id="2147484490" r:id="rId9"/>
    <p:sldLayoutId id="2147484491" r:id="rId10"/>
    <p:sldLayoutId id="2147484493" r:id="rId11"/>
    <p:sldLayoutId id="2147484492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2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4.jpeg"/><Relationship Id="rId9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4.jpeg"/><Relationship Id="rId7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8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.jpeg"/><Relationship Id="rId7" Type="http://schemas.openxmlformats.org/officeDocument/2006/relationships/image" Target="../media/image5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10" Type="http://schemas.openxmlformats.org/officeDocument/2006/relationships/image" Target="../media/image54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13" Type="http://schemas.openxmlformats.org/officeDocument/2006/relationships/image" Target="../media/image66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12" Type="http://schemas.openxmlformats.org/officeDocument/2006/relationships/image" Target="../media/image65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eg"/><Relationship Id="rId11" Type="http://schemas.openxmlformats.org/officeDocument/2006/relationships/image" Target="../media/image64.jpeg"/><Relationship Id="rId5" Type="http://schemas.openxmlformats.org/officeDocument/2006/relationships/image" Target="../media/image58.jpeg"/><Relationship Id="rId10" Type="http://schemas.openxmlformats.org/officeDocument/2006/relationships/image" Target="../media/image63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Relationship Id="rId14" Type="http://schemas.openxmlformats.org/officeDocument/2006/relationships/image" Target="../media/image6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4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-214313"/>
            <a:ext cx="7924800" cy="2214563"/>
          </a:xfrm>
        </p:spPr>
        <p:txBody>
          <a:bodyPr/>
          <a:lstStyle/>
          <a:p>
            <a:pPr algn="ctr" eaLnBrk="1" hangingPunct="1"/>
            <a:r>
              <a:rPr lang="ru-RU" smtClean="0">
                <a:solidFill>
                  <a:srgbClr val="FF0000"/>
                </a:solidFill>
              </a:rPr>
              <a:t> </a:t>
            </a:r>
            <a:r>
              <a:rPr lang="ru-RU" sz="2400" b="0" smtClean="0"/>
              <a:t>Муниципальное автономное общеобразовательное учреждение 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«Кадетская школа №49»</a:t>
            </a:r>
          </a:p>
        </p:txBody>
      </p:sp>
      <p:pic>
        <p:nvPicPr>
          <p:cNvPr id="3075" name="Picture 6" descr="Shool015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108200"/>
            <a:ext cx="8929688" cy="4749800"/>
          </a:xfrm>
        </p:spPr>
      </p:pic>
      <p:sp>
        <p:nvSpPr>
          <p:cNvPr id="307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AFC1D3B-E49F-479B-953F-2AE5B7250065}" type="slidenum">
              <a:rPr lang="ru-RU" smtClean="0">
                <a:solidFill>
                  <a:srgbClr val="FF0000"/>
                </a:solidFill>
              </a:rPr>
              <a:pPr eaLnBrk="1" hangingPunct="1"/>
              <a:t>1</a:t>
            </a:fld>
            <a:endParaRPr 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75" y="214313"/>
          <a:ext cx="8858250" cy="6357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8250"/>
              </a:tblGrid>
              <a:tr h="6357937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0"/>
          <a:ext cx="9144000" cy="7894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7894638">
                <a:tc>
                  <a:txBody>
                    <a:bodyPr/>
                    <a:lstStyle/>
                    <a:p>
                      <a:pPr algn="ctr"/>
                      <a:r>
                        <a:rPr lang="tt-RU" sz="4800" baseline="0" dirty="0" smtClean="0">
                          <a:solidFill>
                            <a:srgbClr val="FF0000"/>
                          </a:solidFill>
                        </a:rPr>
                        <a:t>Публикации:  </a:t>
                      </a:r>
                    </a:p>
                    <a:p>
                      <a:pPr algn="l"/>
                      <a:r>
                        <a:rPr lang="tt-RU" sz="2000" b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r>
                        <a:rPr lang="tt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 журнале “Наука и школа” опубликована разработка урока  на тему:   “Фанис Яруллин “Кояштагы тап”әкияте”.</a:t>
                      </a:r>
                      <a:endParaRPr lang="ru-RU" sz="20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tt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2.В журнале “Наука и школа” опубликована разработка  внеклассного мероприятия   на тему:   “Навруз”.</a:t>
                      </a:r>
                      <a:endParaRPr lang="ru-RU" sz="20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tt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3.В газете “Серебряный колокольчик”статьи на тему “Яшьләр көч сынашты”, “Бәлки динебез ярдәм итәр”,</a:t>
                      </a:r>
                      <a:r>
                        <a:rPr lang="tt-RU" sz="2000" b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стихотворения собственного сочинения обучающихся (Гариева Ильфира, Сахаповой Алины Сахаповой Камилы). </a:t>
                      </a:r>
                      <a:endParaRPr lang="ru-RU" sz="20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tt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r>
                        <a:rPr lang="tt-RU" sz="2000" b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Выпушено </a:t>
                      </a:r>
                      <a:r>
                        <a:rPr lang="tt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сценарии по внеклассным мероприятиям  «</a:t>
                      </a:r>
                      <a:r>
                        <a:rPr lang="tt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Бәйрәмнәр һәм кичәләр”</a:t>
                      </a:r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, которые утверждены на методическом объединении Муниципального автономного образовательного учреждения «КШ №49».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5.</a:t>
                      </a:r>
                      <a:r>
                        <a:rPr lang="tt-RU" sz="2000" b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Выпушен сборник</a:t>
                      </a:r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 «</a:t>
                      </a:r>
                      <a:r>
                        <a:rPr lang="ru-RU" sz="20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Фәнни-гамәли</a:t>
                      </a:r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конференцияләрдә</a:t>
                      </a:r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катнашу</a:t>
                      </a:r>
                      <a:r>
                        <a:rPr lang="tt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” (из опыта работы учителей</a:t>
                      </a:r>
                      <a:r>
                        <a:rPr lang="tt-RU" sz="2000" b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татарского языка и литературы)</a:t>
                      </a:r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, которые утверждены на методическом объединении Муниципального автономного образовательного учреждения «КШ №49».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6. В</a:t>
                      </a:r>
                      <a:r>
                        <a:rPr lang="ru-RU" sz="2000" b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журнале «Метод-сборник»  методическая работа «Педагогические возможности народных традиций в нравственном воспитании школьников».</a:t>
                      </a:r>
                      <a:endParaRPr lang="ru-RU" sz="20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ru-RU" sz="20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tt-RU" sz="16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  <a:p>
                      <a:pPr algn="ctr"/>
                      <a:endParaRPr lang="ru-RU" sz="4800" dirty="0" smtClean="0">
                        <a:solidFill>
                          <a:srgbClr val="FF0000"/>
                        </a:solidFill>
                      </a:endParaRPr>
                    </a:p>
                  </a:txBody>
                  <a:tcPr marT="45722" marB="45722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1230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smtClean="0">
              <a:solidFill>
                <a:srgbClr val="FF0000"/>
              </a:solidFill>
            </a:endParaRPr>
          </a:p>
          <a:p>
            <a:pPr eaLnBrk="1" hangingPunct="1"/>
            <a:fld id="{92D56F42-F839-4E19-9216-EA0231718F71}" type="slidenum">
              <a:rPr lang="ru-RU" smtClean="0">
                <a:solidFill>
                  <a:srgbClr val="FF0000"/>
                </a:solidFill>
              </a:rPr>
              <a:pPr eaLnBrk="1" hangingPunct="1"/>
              <a:t>10</a:t>
            </a:fld>
            <a:endParaRPr 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75" y="214313"/>
          <a:ext cx="8858250" cy="6357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8250"/>
              </a:tblGrid>
              <a:tr h="6357937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6858000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                     Городские</a:t>
                      </a:r>
                      <a:r>
                        <a:rPr lang="ru-RU" sz="2800" baseline="0" dirty="0" smtClean="0">
                          <a:solidFill>
                            <a:srgbClr val="FF0000"/>
                          </a:solidFill>
                        </a:rPr>
                        <a:t> мероприятия.</a:t>
                      </a:r>
                      <a:endParaRPr lang="ru-RU" sz="280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defRPr/>
                      </a:pPr>
                      <a:r>
                        <a:rPr lang="ru-RU" sz="28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                                                             Самая большая </a:t>
                      </a:r>
                    </a:p>
                    <a:p>
                      <a:pPr algn="ctr">
                        <a:lnSpc>
                          <a:spcPct val="120000"/>
                        </a:lnSpc>
                        <a:defRPr/>
                      </a:pPr>
                      <a:r>
                        <a:rPr lang="ru-RU" sz="28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                                                радость для </a:t>
                      </a:r>
                    </a:p>
                    <a:p>
                      <a:pPr algn="ctr">
                        <a:lnSpc>
                          <a:spcPct val="120000"/>
                        </a:lnSpc>
                        <a:defRPr/>
                      </a:pPr>
                      <a:r>
                        <a:rPr lang="ru-RU" sz="28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                                             учителя, когда </a:t>
                      </a:r>
                    </a:p>
                    <a:p>
                      <a:pPr algn="ctr">
                        <a:lnSpc>
                          <a:spcPct val="120000"/>
                        </a:lnSpc>
                        <a:defRPr/>
                      </a:pPr>
                      <a:r>
                        <a:rPr lang="ru-RU" sz="28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                                             похвалят его ученика                                         </a:t>
                      </a:r>
                    </a:p>
                    <a:p>
                      <a:pPr algn="ctr"/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grpSp>
        <p:nvGrpSpPr>
          <p:cNvPr id="13326" name="Group 7"/>
          <p:cNvGrpSpPr>
            <a:grpSpLocks/>
          </p:cNvGrpSpPr>
          <p:nvPr/>
        </p:nvGrpSpPr>
        <p:grpSpPr bwMode="auto">
          <a:xfrm>
            <a:off x="0" y="1000125"/>
            <a:ext cx="5562600" cy="5635625"/>
            <a:chOff x="390" y="791"/>
            <a:chExt cx="3161" cy="2814"/>
          </a:xfrm>
        </p:grpSpPr>
        <p:sp>
          <p:nvSpPr>
            <p:cNvPr id="13328" name="Oval 8"/>
            <p:cNvSpPr>
              <a:spLocks noChangeArrowheads="1"/>
            </p:cNvSpPr>
            <p:nvPr/>
          </p:nvSpPr>
          <p:spPr bwMode="auto">
            <a:xfrm>
              <a:off x="1554" y="1862"/>
              <a:ext cx="822" cy="68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CC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Text Box 9"/>
            <p:cNvSpPr txBox="1">
              <a:spLocks noChangeArrowheads="1"/>
            </p:cNvSpPr>
            <p:nvPr/>
          </p:nvSpPr>
          <p:spPr bwMode="auto">
            <a:xfrm>
              <a:off x="1597" y="1866"/>
              <a:ext cx="730" cy="6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1042828">
                <a:spcBef>
                  <a:spcPct val="50000"/>
                </a:spcBef>
                <a:defRPr/>
              </a:pPr>
              <a:r>
                <a:rPr lang="ru-RU" sz="1400" b="1" dirty="0">
                  <a:solidFill>
                    <a:srgbClr val="FF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Конкурс сочинений «Мы помним славную победу»</a:t>
              </a:r>
            </a:p>
          </p:txBody>
        </p:sp>
        <p:sp>
          <p:nvSpPr>
            <p:cNvPr id="13330" name="Oval 10"/>
            <p:cNvSpPr>
              <a:spLocks noChangeArrowheads="1"/>
            </p:cNvSpPr>
            <p:nvPr/>
          </p:nvSpPr>
          <p:spPr bwMode="auto">
            <a:xfrm rot="9998297">
              <a:off x="1442" y="791"/>
              <a:ext cx="455" cy="1109"/>
            </a:xfrm>
            <a:prstGeom prst="ellipse">
              <a:avLst/>
            </a:prstGeom>
            <a:solidFill>
              <a:srgbClr val="FF99CC"/>
            </a:solidFill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Text Box 11"/>
            <p:cNvSpPr txBox="1">
              <a:spLocks noChangeArrowheads="1"/>
            </p:cNvSpPr>
            <p:nvPr/>
          </p:nvSpPr>
          <p:spPr bwMode="auto">
            <a:xfrm rot="4752846">
              <a:off x="1375" y="1299"/>
              <a:ext cx="639" cy="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defTabSz="1042828">
                <a:spcBef>
                  <a:spcPct val="50000"/>
                </a:spcBef>
                <a:defRPr/>
              </a:pPr>
              <a:r>
                <a:rPr lang="ru-RU" b="1" dirty="0" err="1">
                  <a:solidFill>
                    <a:srgbClr val="FF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Навруз</a:t>
              </a:r>
              <a:endParaRPr lang="ru-RU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3332" name="Oval 12"/>
            <p:cNvSpPr>
              <a:spLocks noChangeArrowheads="1"/>
            </p:cNvSpPr>
            <p:nvPr/>
          </p:nvSpPr>
          <p:spPr bwMode="auto">
            <a:xfrm rot="-8794352">
              <a:off x="2258" y="829"/>
              <a:ext cx="455" cy="1169"/>
            </a:xfrm>
            <a:prstGeom prst="ellipse">
              <a:avLst/>
            </a:prstGeom>
            <a:solidFill>
              <a:srgbClr val="00CC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3" name="Oval 13"/>
            <p:cNvSpPr>
              <a:spLocks noChangeArrowheads="1"/>
            </p:cNvSpPr>
            <p:nvPr/>
          </p:nvSpPr>
          <p:spPr bwMode="auto">
            <a:xfrm rot="-5541273">
              <a:off x="2745" y="1508"/>
              <a:ext cx="426" cy="1186"/>
            </a:xfrm>
            <a:prstGeom prst="ellipse">
              <a:avLst/>
            </a:prstGeom>
            <a:solidFill>
              <a:srgbClr val="99CC00"/>
            </a:solidFill>
            <a:ln w="28575">
              <a:solidFill>
                <a:srgbClr val="3399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4" name="Oval 14"/>
            <p:cNvSpPr>
              <a:spLocks noChangeArrowheads="1"/>
            </p:cNvSpPr>
            <p:nvPr/>
          </p:nvSpPr>
          <p:spPr bwMode="auto">
            <a:xfrm rot="-3703838">
              <a:off x="2569" y="2138"/>
              <a:ext cx="426" cy="1192"/>
            </a:xfrm>
            <a:prstGeom prst="ellipse">
              <a:avLst/>
            </a:prstGeom>
            <a:solidFill>
              <a:srgbClr val="FF7C8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5" name="Oval 15"/>
            <p:cNvSpPr>
              <a:spLocks noChangeArrowheads="1"/>
            </p:cNvSpPr>
            <p:nvPr/>
          </p:nvSpPr>
          <p:spPr bwMode="auto">
            <a:xfrm>
              <a:off x="1734" y="2552"/>
              <a:ext cx="455" cy="1022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6" name="Oval 16"/>
            <p:cNvSpPr>
              <a:spLocks noChangeArrowheads="1"/>
            </p:cNvSpPr>
            <p:nvPr/>
          </p:nvSpPr>
          <p:spPr bwMode="auto">
            <a:xfrm rot="2881754">
              <a:off x="1025" y="2259"/>
              <a:ext cx="456" cy="1114"/>
            </a:xfrm>
            <a:prstGeom prst="ellipse">
              <a:avLst/>
            </a:prstGeom>
            <a:solidFill>
              <a:srgbClr val="66FFFF"/>
            </a:solidFill>
            <a:ln w="28575">
              <a:solidFill>
                <a:srgbClr val="0099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7" name="Oval 17"/>
            <p:cNvSpPr>
              <a:spLocks noChangeArrowheads="1"/>
            </p:cNvSpPr>
            <p:nvPr/>
          </p:nvSpPr>
          <p:spPr bwMode="auto">
            <a:xfrm rot="5855006">
              <a:off x="773" y="1414"/>
              <a:ext cx="426" cy="1192"/>
            </a:xfrm>
            <a:prstGeom prst="ellipse">
              <a:avLst/>
            </a:prstGeom>
            <a:solidFill>
              <a:srgbClr val="CC66FF"/>
            </a:solidFill>
            <a:ln w="28575">
              <a:solidFill>
                <a:srgbClr val="9900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18"/>
            <p:cNvSpPr txBox="1">
              <a:spLocks noChangeArrowheads="1"/>
            </p:cNvSpPr>
            <p:nvPr/>
          </p:nvSpPr>
          <p:spPr bwMode="auto">
            <a:xfrm rot="343110">
              <a:off x="580" y="1770"/>
              <a:ext cx="912" cy="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defTabSz="1041400">
                <a:spcBef>
                  <a:spcPct val="50000"/>
                </a:spcBef>
                <a:defRPr/>
              </a:pPr>
              <a:r>
                <a:rPr lang="ru-RU" sz="1200" b="1">
                  <a:solidFill>
                    <a:srgbClr val="FF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Татарстан дигән Ватаным, татар дигән бөек халкым бар</a:t>
              </a:r>
            </a:p>
          </p:txBody>
        </p:sp>
        <p:sp>
          <p:nvSpPr>
            <p:cNvPr id="27" name="Text Box 19"/>
            <p:cNvSpPr txBox="1">
              <a:spLocks noChangeArrowheads="1"/>
            </p:cNvSpPr>
            <p:nvPr/>
          </p:nvSpPr>
          <p:spPr bwMode="auto">
            <a:xfrm rot="18806148">
              <a:off x="770" y="2554"/>
              <a:ext cx="946" cy="4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1042828">
                <a:spcBef>
                  <a:spcPct val="50000"/>
                </a:spcBef>
                <a:defRPr/>
              </a:pPr>
              <a:r>
                <a:rPr lang="ru-RU" b="1" dirty="0">
                  <a:solidFill>
                    <a:srgbClr val="FF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ru-RU" sz="1400" b="1" dirty="0">
                  <a:solidFill>
                    <a:srgbClr val="FF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Научно-практической конференции </a:t>
              </a:r>
            </a:p>
          </p:txBody>
        </p:sp>
        <p:sp>
          <p:nvSpPr>
            <p:cNvPr id="28" name="Text Box 20"/>
            <p:cNvSpPr txBox="1">
              <a:spLocks noChangeArrowheads="1"/>
            </p:cNvSpPr>
            <p:nvPr/>
          </p:nvSpPr>
          <p:spPr bwMode="auto">
            <a:xfrm rot="15941279">
              <a:off x="1466" y="2924"/>
              <a:ext cx="947" cy="4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1041400">
                <a:spcBef>
                  <a:spcPct val="50000"/>
                </a:spcBef>
                <a:defRPr/>
              </a:pPr>
              <a:r>
                <a:rPr lang="ru-RU" sz="1400" b="1">
                  <a:solidFill>
                    <a:srgbClr val="FF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Конкурс  исследовательских работ</a:t>
              </a:r>
            </a:p>
          </p:txBody>
        </p:sp>
        <p:sp>
          <p:nvSpPr>
            <p:cNvPr id="29" name="Text Box 21"/>
            <p:cNvSpPr txBox="1">
              <a:spLocks noChangeArrowheads="1"/>
            </p:cNvSpPr>
            <p:nvPr/>
          </p:nvSpPr>
          <p:spPr bwMode="auto">
            <a:xfrm rot="1633662">
              <a:off x="2252" y="2573"/>
              <a:ext cx="1028" cy="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1042828">
                <a:spcBef>
                  <a:spcPct val="50000"/>
                </a:spcBef>
                <a:defRPr/>
              </a:pPr>
              <a:r>
                <a:rPr lang="ru-RU" sz="1400" b="1" dirty="0">
                  <a:solidFill>
                    <a:srgbClr val="FF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Союз наследников Татарстана</a:t>
              </a:r>
            </a:p>
          </p:txBody>
        </p:sp>
        <p:sp>
          <p:nvSpPr>
            <p:cNvPr id="30" name="Text Box 22"/>
            <p:cNvSpPr txBox="1">
              <a:spLocks noChangeArrowheads="1"/>
            </p:cNvSpPr>
            <p:nvPr/>
          </p:nvSpPr>
          <p:spPr bwMode="auto">
            <a:xfrm rot="21397179">
              <a:off x="2440" y="1987"/>
              <a:ext cx="1028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1042828">
                <a:spcBef>
                  <a:spcPct val="50000"/>
                </a:spcBef>
                <a:defRPr/>
              </a:pPr>
              <a:r>
                <a:rPr lang="ru-RU" sz="1400" b="1" dirty="0">
                  <a:solidFill>
                    <a:srgbClr val="FF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</a:t>
              </a:r>
              <a:r>
                <a:rPr lang="tt-RU" sz="1400" b="1" dirty="0">
                  <a:solidFill>
                    <a:srgbClr val="FF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өмбелә</a:t>
              </a:r>
              <a:endParaRPr lang="ru-RU" sz="14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1" name="Text Box 23"/>
            <p:cNvSpPr txBox="1">
              <a:spLocks noChangeArrowheads="1"/>
            </p:cNvSpPr>
            <p:nvPr/>
          </p:nvSpPr>
          <p:spPr bwMode="auto">
            <a:xfrm rot="18142747">
              <a:off x="2017" y="1288"/>
              <a:ext cx="947" cy="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1042828">
                <a:spcBef>
                  <a:spcPct val="50000"/>
                </a:spcBef>
                <a:defRPr/>
              </a:pPr>
              <a:r>
                <a:rPr lang="ru-RU" b="1" dirty="0" err="1">
                  <a:solidFill>
                    <a:srgbClr val="FF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Диаог</a:t>
              </a:r>
              <a:r>
                <a:rPr lang="ru-RU" b="1" dirty="0">
                  <a:solidFill>
                    <a:srgbClr val="FF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</a:p>
          </p:txBody>
        </p:sp>
      </p:grpSp>
      <p:sp>
        <p:nvSpPr>
          <p:cNvPr id="13327" name="Номер слайда 2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EB4281B-AF88-4DA7-95F5-BBB94F416CBC}" type="slidenum">
              <a:rPr lang="ru-RU" smtClean="0">
                <a:solidFill>
                  <a:srgbClr val="FF0000"/>
                </a:solidFill>
              </a:rPr>
              <a:pPr eaLnBrk="1" hangingPunct="1"/>
              <a:t>11</a:t>
            </a:fld>
            <a:endParaRPr lang="ru-RU" smtClean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75" y="214313"/>
          <a:ext cx="8858250" cy="6357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8250"/>
              </a:tblGrid>
              <a:tr h="6357937"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214563" y="2714625"/>
          <a:ext cx="421481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4812"/>
              </a:tblGrid>
              <a:tr h="78581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«Татарстан </a:t>
                      </a:r>
                      <a:r>
                        <a:rPr lang="ru-RU" sz="2800" dirty="0" err="1" smtClean="0">
                          <a:solidFill>
                            <a:srgbClr val="FF0000"/>
                          </a:solidFill>
                        </a:rPr>
                        <a:t>варислары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2800" dirty="0" err="1" smtClean="0">
                          <a:solidFill>
                            <a:srgbClr val="FF0000"/>
                          </a:solidFill>
                        </a:rPr>
                        <a:t>берлеге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» </a:t>
                      </a:r>
                    </a:p>
                    <a:p>
                      <a:pPr algn="ctr"/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>
                    <a:blipFill>
                      <a:blip r:embed="rId4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pic>
        <p:nvPicPr>
          <p:cNvPr id="6" name="Рисунок 5" descr="СНТ 2009 0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57884" y="4000504"/>
            <a:ext cx="3071834" cy="2500306"/>
          </a:xfrm>
          <a:prstGeom prst="roundRect">
            <a:avLst/>
          </a:prstGeom>
          <a:ln>
            <a:solidFill>
              <a:srgbClr val="00B0F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7" name="Рисунок 6" descr="СНТ 2009 01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28992" y="214290"/>
            <a:ext cx="2071702" cy="1785950"/>
          </a:xfrm>
          <a:prstGeom prst="doubleWave">
            <a:avLst/>
          </a:prstGeom>
          <a:ln>
            <a:solidFill>
              <a:srgbClr val="00B0F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9" name="Рисунок 8" descr="Школа49 14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72198" y="285728"/>
            <a:ext cx="2857520" cy="2143140"/>
          </a:xfrm>
          <a:prstGeom prst="star32">
            <a:avLst/>
          </a:prstGeom>
          <a:ln>
            <a:solidFill>
              <a:srgbClr val="00B0F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1" name="Рисунок 10" descr="Школа49 08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4282" y="285728"/>
            <a:ext cx="2643206" cy="2214578"/>
          </a:xfrm>
          <a:prstGeom prst="star32">
            <a:avLst/>
          </a:prstGeom>
          <a:ln>
            <a:solidFill>
              <a:srgbClr val="00B0F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2" name="Рисунок 11" descr="Айгуль 19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428992" y="3929066"/>
            <a:ext cx="2286016" cy="2286016"/>
          </a:xfrm>
          <a:prstGeom prst="cloudCallout">
            <a:avLst/>
          </a:prstGeom>
          <a:ln>
            <a:solidFill>
              <a:srgbClr val="00B0F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5" name="Рисунок 14" descr="Школа49 15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42844" y="2214554"/>
            <a:ext cx="2428892" cy="1500198"/>
          </a:xfrm>
          <a:prstGeom prst="cloudCallout">
            <a:avLst/>
          </a:prstGeom>
          <a:ln>
            <a:solidFill>
              <a:srgbClr val="00B0F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4" name="Рисунок 13" descr="СНТ 2009 004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500826" y="2285992"/>
            <a:ext cx="2357454" cy="1643074"/>
          </a:xfrm>
          <a:prstGeom prst="cloudCallout">
            <a:avLst/>
          </a:prstGeom>
          <a:ln>
            <a:solidFill>
              <a:srgbClr val="00B0F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4357" name="Picture 4" descr="E:\фото-3\снт\IMG_1618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14750"/>
            <a:ext cx="3214688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8" name="Номер слайда 1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D46C38A-8A15-430B-B0E1-DE9E610A44AC}" type="slidenum">
              <a:rPr lang="ru-RU" smtClean="0">
                <a:solidFill>
                  <a:srgbClr val="FF0000"/>
                </a:solidFill>
              </a:rPr>
              <a:pPr eaLnBrk="1" hangingPunct="1"/>
              <a:t>12</a:t>
            </a:fld>
            <a:endParaRPr lang="ru-RU" smtClean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75" y="214313"/>
          <a:ext cx="8858250" cy="6357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8250"/>
              </a:tblGrid>
              <a:tr h="6357937"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313" y="2357438"/>
          <a:ext cx="850106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01062"/>
              </a:tblGrid>
              <a:tr h="1143008">
                <a:tc>
                  <a:txBody>
                    <a:bodyPr/>
                    <a:lstStyle/>
                    <a:p>
                      <a:pPr algn="ctr"/>
                      <a:endParaRPr lang="tt-RU" sz="360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tt-RU" sz="4800" dirty="0" smtClean="0">
                          <a:solidFill>
                            <a:srgbClr val="FF0000"/>
                          </a:solidFill>
                        </a:rPr>
                        <a:t>“Сөмбелә”,”Нәүрүзбикә”</a:t>
                      </a:r>
                      <a:endParaRPr lang="ru-RU" sz="4800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pic>
        <p:nvPicPr>
          <p:cNvPr id="6" name="Рисунок 5" descr="Сөмбелә 2010 0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786082" cy="2119306"/>
          </a:xfrm>
          <a:prstGeom prst="wedgeEllipseCallout">
            <a:avLst/>
          </a:prstGeom>
        </p:spPr>
      </p:pic>
      <p:pic>
        <p:nvPicPr>
          <p:cNvPr id="8" name="Рисунок 7" descr="Сөмбелә 2010 0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72198" y="214290"/>
            <a:ext cx="2920992" cy="2071702"/>
          </a:xfrm>
          <a:prstGeom prst="wedgeEllipseCallout">
            <a:avLst/>
          </a:prstGeom>
          <a:ln>
            <a:solidFill>
              <a:srgbClr val="00B0F0"/>
            </a:solidFill>
          </a:ln>
        </p:spPr>
      </p:pic>
      <p:pic>
        <p:nvPicPr>
          <p:cNvPr id="9" name="Рисунок 8" descr="Сөмбелә 2010 01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72132" y="3714752"/>
            <a:ext cx="3421058" cy="2762248"/>
          </a:xfrm>
          <a:prstGeom prst="wedgeEllipseCallout">
            <a:avLst/>
          </a:prstGeom>
          <a:ln>
            <a:solidFill>
              <a:srgbClr val="00B0F0"/>
            </a:solidFill>
          </a:ln>
        </p:spPr>
      </p:pic>
      <p:pic>
        <p:nvPicPr>
          <p:cNvPr id="12" name="Рисунок 11" descr="Сөмбелә 2010 03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57554" y="214290"/>
            <a:ext cx="2349488" cy="2071702"/>
          </a:xfrm>
          <a:prstGeom prst="cloudCallout">
            <a:avLst/>
          </a:prstGeom>
          <a:ln>
            <a:solidFill>
              <a:srgbClr val="00B0F0"/>
            </a:solidFill>
          </a:ln>
        </p:spPr>
      </p:pic>
      <p:pic>
        <p:nvPicPr>
          <p:cNvPr id="13" name="Рисунок 12" descr="Сөмбелә 2010 03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2844" y="3643314"/>
            <a:ext cx="3714776" cy="2833686"/>
          </a:xfrm>
          <a:prstGeom prst="wedgeEllipseCallout">
            <a:avLst/>
          </a:prstGeom>
          <a:ln>
            <a:solidFill>
              <a:srgbClr val="00B0F0"/>
            </a:solidFill>
          </a:ln>
        </p:spPr>
      </p:pic>
      <p:pic>
        <p:nvPicPr>
          <p:cNvPr id="15" name="Рисунок 14" descr="14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86578" y="2428868"/>
            <a:ext cx="2000264" cy="642942"/>
          </a:xfrm>
          <a:prstGeom prst="star32">
            <a:avLst/>
          </a:prstGeom>
          <a:ln>
            <a:solidFill>
              <a:srgbClr val="00B0F0"/>
            </a:solidFill>
          </a:ln>
        </p:spPr>
      </p:pic>
      <p:pic>
        <p:nvPicPr>
          <p:cNvPr id="16" name="Рисунок 15" descr="6Q6NUCAW1AHM5CA6TVT6NCA8XY3MQCAVU5DKUCAKCCWSFCA2XKFHQCARZ3MZQCADMCUO2CAFPN6E4CAXZVJVZCAHIC11OCAQYH9ARCATAV3QFCA49OSRHCAV8O6JICA5MPLALCAOL0V7FCA28IWSZCAYUKFQJ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14282" y="2143117"/>
            <a:ext cx="1643074" cy="785818"/>
          </a:xfrm>
          <a:prstGeom prst="star24">
            <a:avLst/>
          </a:prstGeom>
          <a:ln>
            <a:solidFill>
              <a:srgbClr val="00B0F0"/>
            </a:solidFill>
          </a:ln>
        </p:spPr>
      </p:pic>
      <p:sp>
        <p:nvSpPr>
          <p:cNvPr id="15381" name="Номер слайда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4BAEDD5-6D8C-4B6B-BC2E-01E3F4377B22}" type="slidenum">
              <a:rPr lang="ru-RU" smtClean="0">
                <a:solidFill>
                  <a:srgbClr val="FF0000"/>
                </a:solidFill>
              </a:rPr>
              <a:pPr eaLnBrk="1" hangingPunct="1"/>
              <a:t>13</a:t>
            </a:fld>
            <a:endParaRPr 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75" y="214313"/>
          <a:ext cx="8858250" cy="6357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8250"/>
              </a:tblGrid>
              <a:tr h="6357937">
                <a:tc>
                  <a:txBody>
                    <a:bodyPr/>
                    <a:lstStyle/>
                    <a:p>
                      <a:endParaRPr lang="tt-RU" sz="3600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tt-RU" sz="1800" dirty="0" smtClean="0"/>
                    </a:p>
                    <a:p>
                      <a:endParaRPr lang="tt-RU" sz="1800" dirty="0" smtClean="0"/>
                    </a:p>
                    <a:p>
                      <a:endParaRPr lang="tt-RU" sz="1800" dirty="0" smtClean="0"/>
                    </a:p>
                    <a:p>
                      <a:endParaRPr lang="tt-RU" sz="1800" dirty="0" smtClean="0"/>
                    </a:p>
                    <a:p>
                      <a:endParaRPr lang="tt-RU" sz="1800" dirty="0" smtClean="0"/>
                    </a:p>
                    <a:p>
                      <a:endParaRPr lang="tt-RU" sz="1800" dirty="0" smtClean="0"/>
                    </a:p>
                    <a:p>
                      <a:endParaRPr lang="tt-RU" sz="1800" dirty="0" smtClean="0"/>
                    </a:p>
                    <a:p>
                      <a:endParaRPr lang="tt-RU" sz="1800" dirty="0" smtClean="0"/>
                    </a:p>
                    <a:p>
                      <a:endParaRPr lang="tt-RU" sz="1800" dirty="0" smtClean="0"/>
                    </a:p>
                    <a:p>
                      <a:endParaRPr lang="tt-RU" sz="1800" dirty="0" smtClean="0"/>
                    </a:p>
                    <a:p>
                      <a:pPr algn="l"/>
                      <a:r>
                        <a:rPr lang="tt-RU" sz="1800" dirty="0" smtClean="0"/>
                        <a:t>                                                     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pic>
        <p:nvPicPr>
          <p:cNvPr id="9" name="Рисунок 8" descr="Школа49 0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3786190"/>
            <a:ext cx="4071966" cy="2714644"/>
          </a:xfrm>
          <a:prstGeom prst="star32">
            <a:avLst/>
          </a:prstGeom>
          <a:ln>
            <a:solidFill>
              <a:srgbClr val="00B0F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1" name="Рисунок 10" descr="IMG_03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214290"/>
            <a:ext cx="3714776" cy="3143272"/>
          </a:xfrm>
          <a:prstGeom prst="star32">
            <a:avLst/>
          </a:prstGeom>
          <a:ln>
            <a:solidFill>
              <a:srgbClr val="00B0F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2" name="Рисунок 11" descr="IMG_04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357166"/>
            <a:ext cx="3571900" cy="3000396"/>
          </a:xfrm>
          <a:prstGeom prst="star32">
            <a:avLst/>
          </a:prstGeom>
          <a:ln>
            <a:solidFill>
              <a:srgbClr val="00B0F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524000" y="3143250"/>
          <a:ext cx="6096000" cy="57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571500">
                <a:tc>
                  <a:txBody>
                    <a:bodyPr/>
                    <a:lstStyle/>
                    <a:p>
                      <a:r>
                        <a:rPr lang="tt-RU" sz="2800" dirty="0" smtClean="0">
                          <a:solidFill>
                            <a:srgbClr val="FF0000"/>
                          </a:solidFill>
                        </a:rPr>
                        <a:t>               “Мин бит татар малае”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blipFill>
                      <a:blip r:embed="rId6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pic>
        <p:nvPicPr>
          <p:cNvPr id="16401" name="Picture 4" descr="IMGP560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3714750"/>
            <a:ext cx="3357562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2" name="Номер слайда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BE7C906-5949-4495-9005-E845594598BA}" type="slidenum">
              <a:rPr lang="ru-RU" smtClean="0">
                <a:solidFill>
                  <a:srgbClr val="FF0000"/>
                </a:solidFill>
              </a:rPr>
              <a:pPr eaLnBrk="1" hangingPunct="1"/>
              <a:t>14</a:t>
            </a:fld>
            <a:endParaRPr 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ТС\фото-Альфия\2015-02-18 15.29.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5813"/>
            <a:ext cx="9144000" cy="578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427EC00-7AB7-4D84-BCEB-E380BE8D2547}" type="slidenum">
              <a:rPr lang="ru-RU" smtClean="0">
                <a:solidFill>
                  <a:schemeClr val="bg1"/>
                </a:solidFill>
              </a:rPr>
              <a:pPr eaLnBrk="1" hangingPunct="1"/>
              <a:t>15</a:t>
            </a:fld>
            <a:endParaRPr lang="ru-RU" smtClean="0">
              <a:solidFill>
                <a:schemeClr val="bg1"/>
              </a:solidFill>
            </a:endParaRPr>
          </a:p>
        </p:txBody>
      </p:sp>
      <p:sp>
        <p:nvSpPr>
          <p:cNvPr id="17412" name="Прямоугольник 3"/>
          <p:cNvSpPr>
            <a:spLocks noChangeArrowheads="1"/>
          </p:cNvSpPr>
          <p:nvPr/>
        </p:nvSpPr>
        <p:spPr bwMode="auto">
          <a:xfrm>
            <a:off x="0" y="0"/>
            <a:ext cx="9144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00"/>
                </a:solidFill>
              </a:rPr>
              <a:t>«Н</a:t>
            </a:r>
            <a:r>
              <a:rPr lang="tt-RU" sz="4000" b="1">
                <a:solidFill>
                  <a:srgbClr val="FF0000"/>
                </a:solidFill>
              </a:rPr>
              <a:t>әфис   </a:t>
            </a:r>
            <a:r>
              <a:rPr lang="ru-RU" sz="4000" b="1">
                <a:solidFill>
                  <a:srgbClr val="FF0000"/>
                </a:solidFill>
              </a:rPr>
              <a:t>сүз  остасы»</a:t>
            </a:r>
            <a:endParaRPr lang="ru-RU" sz="4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75" y="214313"/>
          <a:ext cx="8858250" cy="6357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8250"/>
              </a:tblGrid>
              <a:tr h="6357937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57188" y="285750"/>
          <a:ext cx="8215312" cy="857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15312"/>
              </a:tblGrid>
              <a:tr h="857250">
                <a:tc>
                  <a:txBody>
                    <a:bodyPr/>
                    <a:lstStyle/>
                    <a:p>
                      <a:pPr lvl="1" algn="l"/>
                      <a:r>
                        <a:rPr lang="tt-RU" sz="4000" dirty="0" smtClean="0">
                          <a:solidFill>
                            <a:srgbClr val="FF0000"/>
                          </a:solidFill>
                        </a:rPr>
                        <a:t>                  “Диалог” </a:t>
                      </a:r>
                    </a:p>
                  </a:txBody>
                  <a:tcPr marL="91439" marR="91439" marT="45721" marB="45721">
                    <a:blipFill>
                      <a:blip r:embed="rId4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pic>
        <p:nvPicPr>
          <p:cNvPr id="9" name="Рисунок 8" descr="Мои фото 15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3438" y="1285860"/>
            <a:ext cx="4500562" cy="5000660"/>
          </a:xfrm>
          <a:prstGeom prst="doubleWave">
            <a:avLst>
              <a:gd name="adj1" fmla="val 6250"/>
              <a:gd name="adj2" fmla="val -5233"/>
            </a:avLst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2" name="Рисунок 11" descr="Мои фото 08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7158" y="1357298"/>
            <a:ext cx="4357718" cy="3429024"/>
          </a:xfrm>
          <a:prstGeom prst="doubleWave">
            <a:avLst>
              <a:gd name="adj1" fmla="val 6250"/>
              <a:gd name="adj2" fmla="val -1907"/>
            </a:avLst>
          </a:prstGeom>
        </p:spPr>
      </p:pic>
      <p:pic>
        <p:nvPicPr>
          <p:cNvPr id="18448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4214813"/>
            <a:ext cx="4500562" cy="264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9" name="Номер слайда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722DE0C-F642-4471-B5B5-943E9AF161B8}" type="slidenum">
              <a:rPr lang="ru-RU" smtClean="0">
                <a:solidFill>
                  <a:srgbClr val="FF0000"/>
                </a:solidFill>
              </a:rPr>
              <a:pPr eaLnBrk="1" hangingPunct="1"/>
              <a:t>16</a:t>
            </a:fld>
            <a:endParaRPr lang="ru-RU" smtClean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0934B5A-B87A-4CB7-B533-2FF2869A765F}" type="slidenum">
              <a:rPr lang="ru-RU" smtClean="0">
                <a:solidFill>
                  <a:schemeClr val="bg1"/>
                </a:solidFill>
              </a:rPr>
              <a:pPr eaLnBrk="1" hangingPunct="1"/>
              <a:t>17</a:t>
            </a:fld>
            <a:endParaRPr lang="ru-RU" smtClean="0">
              <a:solidFill>
                <a:schemeClr val="bg1"/>
              </a:solidFill>
            </a:endParaRPr>
          </a:p>
        </p:txBody>
      </p:sp>
      <p:pic>
        <p:nvPicPr>
          <p:cNvPr id="19459" name="Picture 2" descr="C:\Documents and Settings\Учитель\Рабочий стол\Мин татарча сөйләшәм   акциясе буенча фоторепортаж -49 нчы мәктәп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8715375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Прямоугольник 3"/>
          <p:cNvSpPr>
            <a:spLocks noChangeArrowheads="1"/>
          </p:cNvSpPr>
          <p:nvPr/>
        </p:nvSpPr>
        <p:spPr bwMode="auto">
          <a:xfrm>
            <a:off x="285750" y="0"/>
            <a:ext cx="85010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1"/>
            <a:r>
              <a:rPr lang="tt-RU" sz="4000">
                <a:solidFill>
                  <a:srgbClr val="FF0000"/>
                </a:solidFill>
              </a:rPr>
              <a:t> “Мин татарча сөйләшәм”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75" y="214313"/>
          <a:ext cx="8858250" cy="6357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8250"/>
              </a:tblGrid>
              <a:tr h="6357937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0"/>
          <a:ext cx="9144000" cy="7785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7785100">
                <a:tc>
                  <a:txBody>
                    <a:bodyPr/>
                    <a:lstStyle/>
                    <a:p>
                      <a:endParaRPr lang="tt-RU" sz="1800" b="1" i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tt-RU" sz="2800" b="1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Работаю над повышением своей квалифик</a:t>
                      </a:r>
                      <a:r>
                        <a:rPr lang="ru-RU" sz="2800" b="1" i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ации</a:t>
                      </a:r>
                      <a:r>
                        <a:rPr lang="tt-RU" sz="2800" b="1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algn="ctr"/>
                      <a:endParaRPr lang="ru-RU" sz="1800" b="1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tt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1.Прошла курсы кандидата филологических наук Сафиной З.М.  «Социально-педагогический анализ художественного текста», 36 часов, 2012 год.</a:t>
                      </a:r>
                    </a:p>
                    <a:p>
                      <a:pPr algn="just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«Филологический анализ текста», 36 часов, 2012 год.</a:t>
                      </a:r>
                    </a:p>
                    <a:p>
                      <a:pPr algn="just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«Особенности изучения художественных текстов в условиях новых образовательных стандартов», 36 часов, 2012 год.</a:t>
                      </a:r>
                    </a:p>
                    <a:p>
                      <a:pPr algn="just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2.Была слушателем Международной научно-практической конференции «Актуальные проблемы повышения качества современного образования: опыт и инновации», 2013 год.</a:t>
                      </a:r>
                    </a:p>
                    <a:p>
                      <a:pPr algn="just"/>
                      <a:r>
                        <a:rPr lang="tt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3.Участвовала  во 2 форуме  учителей Волжско-Камского региона  “Реализация ФГОС. Стандарт  профессиональной  деятельности учителя”, НИСПТР, 2013 год.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tt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4.Приняла участие Всероссийской научно-практической конференции “Профессиональный стандарт учителя”, НИСПТР,  2014 год.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tt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5.Прошла курсы повышения квалификации по </a:t>
                      </a:r>
                      <a:r>
                        <a:rPr lang="tt-RU" sz="2000" b="1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теме “Достижение </a:t>
                      </a:r>
                      <a:r>
                        <a:rPr lang="tt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личностных</a:t>
                      </a:r>
                      <a:r>
                        <a:rPr lang="tt-RU" sz="2000" b="1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метапредметных </a:t>
                      </a:r>
                      <a:r>
                        <a:rPr lang="tt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 предметных результатов образования на уроках татарского языка и литературы”, 108 часов, НИСПТР, 2015 год.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 marT="45722" marB="45722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2049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20D7EE6-3A25-4DC5-AD48-1E31FECC7BAE}" type="slidenum">
              <a:rPr lang="ru-RU" smtClean="0">
                <a:solidFill>
                  <a:srgbClr val="FF0000"/>
                </a:solidFill>
              </a:rPr>
              <a:pPr eaLnBrk="1" hangingPunct="1"/>
              <a:t>18</a:t>
            </a:fld>
            <a:endParaRPr 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75" y="214313"/>
          <a:ext cx="8858250" cy="6357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8250"/>
              </a:tblGrid>
              <a:tr h="6357937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0"/>
          <a:ext cx="9144000" cy="7785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77851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t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t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В </a:t>
                      </a:r>
                      <a:r>
                        <a:rPr lang="tt-RU" sz="2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2014-2015 </a:t>
                      </a:r>
                      <a:r>
                        <a:rPr lang="tt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учебном году с обучающимися 8а класса Сахаповой Камилой, Комлевой Дашей участвовали во Всеросийских  конкурсах молодых писателей: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“Илһам”,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“Шиг</a:t>
                      </a:r>
                      <a:r>
                        <a:rPr lang="ru-RU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ъри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Сабантуй»,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«Ил</a:t>
                      </a:r>
                      <a:r>
                        <a:rPr lang="tt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һамлы каләм”.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В региональном конкурсе: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“Мир глазами юных писателей</a:t>
                      </a:r>
                      <a:r>
                        <a:rPr lang="tt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”.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sz="48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22" marB="45722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2151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E86A8D3-A799-436C-8F9B-A848B559C3A3}" type="slidenum">
              <a:rPr lang="ru-RU" smtClean="0">
                <a:solidFill>
                  <a:srgbClr val="FF0000"/>
                </a:solidFill>
              </a:rPr>
              <a:pPr eaLnBrk="1" hangingPunct="1"/>
              <a:t>19</a:t>
            </a:fld>
            <a:endParaRPr lang="ru-RU" smtClean="0">
              <a:solidFill>
                <a:srgbClr val="FF0000"/>
              </a:solidFill>
            </a:endParaRPr>
          </a:p>
        </p:txBody>
      </p:sp>
      <p:pic>
        <p:nvPicPr>
          <p:cNvPr id="21519" name="Picture 9" descr="C:\Картинки\Рамки для фото\121104256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4000500"/>
            <a:ext cx="4857750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313" y="142875"/>
          <a:ext cx="8715375" cy="6500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15375"/>
              </a:tblGrid>
              <a:tr h="6500813">
                <a:tc>
                  <a:txBody>
                    <a:bodyPr/>
                    <a:lstStyle/>
                    <a:p>
                      <a:pPr lvl="1"/>
                      <a:endParaRPr lang="ru-RU" sz="3600" dirty="0" smtClean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pic>
        <p:nvPicPr>
          <p:cNvPr id="7" name="Рисунок 6" descr="Автогородок 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3429000"/>
            <a:ext cx="8429684" cy="3429000"/>
          </a:xfrm>
          <a:prstGeom prst="cloudCallout">
            <a:avLst/>
          </a:prstGeom>
          <a:ln>
            <a:solidFill>
              <a:srgbClr val="00B0F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357688" y="357188"/>
          <a:ext cx="4143375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3375"/>
              </a:tblGrid>
              <a:tr h="2286000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600" dirty="0" smtClean="0">
                        <a:solidFill>
                          <a:srgbClr val="FF0000"/>
                        </a:solidFill>
                        <a:latin typeface="Times New Roman" pitchFamily="18" charset="0"/>
                      </a:endParaRPr>
                    </a:p>
                    <a:p>
                      <a:pPr algn="ctr"/>
                      <a:endParaRPr lang="ru-RU" sz="1800" dirty="0"/>
                    </a:p>
                  </a:txBody>
                  <a:tcPr marL="91439" marR="91439">
                    <a:blipFill>
                      <a:blip r:embed="rId4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pic>
        <p:nvPicPr>
          <p:cNvPr id="6" name="Рисунок 5" descr="1 сентября 2010 0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-571528"/>
            <a:ext cx="9144000" cy="4429156"/>
          </a:xfrm>
          <a:prstGeom prst="star32">
            <a:avLst/>
          </a:prstGeom>
          <a:ln>
            <a:solidFill>
              <a:srgbClr val="00B0F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4112" name="Номер слайда 8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1D1C9EE-74A2-475C-8C7A-E4B2B8F8D2C9}" type="slidenum">
              <a:rPr lang="ru-RU" smtClean="0">
                <a:solidFill>
                  <a:srgbClr val="FF0000"/>
                </a:solidFill>
              </a:rPr>
              <a:pPr eaLnBrk="1" hangingPunct="1"/>
              <a:t>2</a:t>
            </a:fld>
            <a:endParaRPr 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9"/>
          <p:cNvSpPr txBox="1">
            <a:spLocks noChangeArrowheads="1"/>
          </p:cNvSpPr>
          <p:nvPr/>
        </p:nvSpPr>
        <p:spPr bwMode="auto">
          <a:xfrm>
            <a:off x="179388" y="64912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2531" name="AutoShape 18"/>
          <p:cNvSpPr>
            <a:spLocks noChangeArrowheads="1"/>
          </p:cNvSpPr>
          <p:nvPr/>
        </p:nvSpPr>
        <p:spPr bwMode="auto">
          <a:xfrm>
            <a:off x="179388" y="285750"/>
            <a:ext cx="8713787" cy="984250"/>
          </a:xfrm>
          <a:prstGeom prst="ribbon">
            <a:avLst>
              <a:gd name="adj1" fmla="val 12500"/>
              <a:gd name="adj2" fmla="val 50000"/>
            </a:avLst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/>
              <a:t>1</a:t>
            </a:r>
          </a:p>
        </p:txBody>
      </p:sp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1214438" y="333375"/>
            <a:ext cx="7700962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«Городские семейные праздники</a:t>
            </a:r>
          </a:p>
          <a:p>
            <a:pPr algn="ctr">
              <a:defRPr/>
            </a:pPr>
            <a:endParaRPr lang="ru-RU" sz="4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endParaRPr lang="ru-RU" sz="4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r>
              <a:rPr lang="ru-RU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»</a:t>
            </a:r>
          </a:p>
        </p:txBody>
      </p:sp>
      <p:sp>
        <p:nvSpPr>
          <p:cNvPr id="22533" name="AutoShape 19"/>
          <p:cNvSpPr>
            <a:spLocks noChangeArrowheads="1"/>
          </p:cNvSpPr>
          <p:nvPr/>
        </p:nvSpPr>
        <p:spPr bwMode="auto">
          <a:xfrm>
            <a:off x="1785938" y="1571625"/>
            <a:ext cx="5111750" cy="4895850"/>
          </a:xfrm>
          <a:prstGeom prst="irregularSeal1">
            <a:avLst/>
          </a:prstGeom>
          <a:solidFill>
            <a:srgbClr val="FFFF00">
              <a:alpha val="89803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7434" name="Text Box 26"/>
          <p:cNvSpPr txBox="1">
            <a:spLocks noChangeArrowheads="1"/>
          </p:cNvSpPr>
          <p:nvPr/>
        </p:nvSpPr>
        <p:spPr bwMode="auto">
          <a:xfrm>
            <a:off x="2124075" y="2708275"/>
            <a:ext cx="573405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</a:p>
          <a:p>
            <a:pPr>
              <a:defRPr/>
            </a:pPr>
            <a:endParaRPr lang="ru-RU" dirty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«Папа, мама и я –спортивная семья»</a:t>
            </a:r>
          </a:p>
          <a:p>
            <a:pPr>
              <a:defRPr/>
            </a:pPr>
            <a:r>
              <a:rPr lang="tt-RU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“Мы улыбкой  маминой согреты”</a:t>
            </a:r>
          </a:p>
          <a:p>
            <a:pPr>
              <a:defRPr/>
            </a:pPr>
            <a:r>
              <a:rPr lang="tt-RU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“Мой папа самый лучший”</a:t>
            </a:r>
            <a:endParaRPr lang="ru-RU" dirty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</a:t>
            </a:r>
            <a:r>
              <a:rPr lang="ru-RU" dirty="0" err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«Гаилә учагы</a:t>
            </a:r>
            <a:r>
              <a:rPr lang="ru-RU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»</a:t>
            </a:r>
          </a:p>
          <a:p>
            <a:pPr>
              <a:defRPr/>
            </a:pPr>
            <a:r>
              <a:rPr lang="ru-RU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</a:t>
            </a:r>
            <a:r>
              <a:rPr lang="ru-RU" dirty="0" err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«Әниемнең  җылы  куллары</a:t>
            </a:r>
            <a:r>
              <a:rPr lang="ru-RU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»</a:t>
            </a:r>
          </a:p>
          <a:p>
            <a:pPr>
              <a:defRPr/>
            </a:pPr>
            <a:r>
              <a:rPr lang="ru-RU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</a:t>
            </a:r>
            <a:r>
              <a:rPr lang="ru-RU" dirty="0" err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«Зирәк гаилә»</a:t>
            </a:r>
            <a:endParaRPr lang="ru-RU" dirty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535" name="Номер слайда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AFA2E1B-FDF8-4394-B30C-BDF687C52518}" type="slidenum">
              <a:rPr lang="ru-RU" smtClean="0">
                <a:solidFill>
                  <a:srgbClr val="FF0000"/>
                </a:solidFill>
              </a:rPr>
              <a:pPr eaLnBrk="1" hangingPunct="1"/>
              <a:t>20</a:t>
            </a:fld>
            <a:endParaRPr 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17 </a:t>
            </a:r>
          </a:p>
        </p:txBody>
      </p:sp>
      <p:pic>
        <p:nvPicPr>
          <p:cNvPr id="23555" name="Picture 4" descr="IMGP71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577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14" descr="IMG_096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000250"/>
            <a:ext cx="4429125" cy="414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Заголовок 5"/>
          <p:cNvSpPr>
            <a:spLocks noGrp="1"/>
          </p:cNvSpPr>
          <p:nvPr>
            <p:ph type="title"/>
          </p:nvPr>
        </p:nvSpPr>
        <p:spPr>
          <a:xfrm>
            <a:off x="142875" y="0"/>
            <a:ext cx="9210675" cy="46038"/>
          </a:xfrm>
        </p:spPr>
        <p:txBody>
          <a:bodyPr/>
          <a:lstStyle/>
          <a:p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2355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699E7A7-32E1-41F5-8F47-AFDF3177C9DA}" type="slidenum">
              <a:rPr lang="ru-RU" smtClean="0">
                <a:solidFill>
                  <a:srgbClr val="FF0000"/>
                </a:solidFill>
              </a:rPr>
              <a:pPr eaLnBrk="1" hangingPunct="1"/>
              <a:t>21</a:t>
            </a:fld>
            <a:endParaRPr 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smtClean="0"/>
              <a:t>Спортивные мероприятия</a:t>
            </a:r>
          </a:p>
        </p:txBody>
      </p:sp>
      <p:pic>
        <p:nvPicPr>
          <p:cNvPr id="2457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2938"/>
            <a:ext cx="9144000" cy="728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Заголовок 4"/>
          <p:cNvSpPr>
            <a:spLocks noGrp="1"/>
          </p:cNvSpPr>
          <p:nvPr>
            <p:ph type="title"/>
          </p:nvPr>
        </p:nvSpPr>
        <p:spPr>
          <a:xfrm>
            <a:off x="785813" y="785813"/>
            <a:ext cx="7924800" cy="1143000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ru-RU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4581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651AB7E-D497-4D66-B504-6D8FF7364B2F}" type="slidenum">
              <a:rPr lang="ru-RU" smtClean="0">
                <a:solidFill>
                  <a:srgbClr val="FF0000"/>
                </a:solidFill>
              </a:rPr>
              <a:pPr eaLnBrk="1" hangingPunct="1"/>
              <a:t>22</a:t>
            </a:fld>
            <a:endParaRPr 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75" y="0"/>
            <a:ext cx="7972425" cy="571500"/>
          </a:xfrm>
        </p:spPr>
        <p:txBody>
          <a:bodyPr/>
          <a:lstStyle/>
          <a:p>
            <a:r>
              <a:rPr lang="ru-RU" smtClean="0"/>
              <a:t>                                                         </a:t>
            </a:r>
            <a:r>
              <a:rPr lang="ru-RU" smtClean="0">
                <a:solidFill>
                  <a:srgbClr val="FF0000"/>
                </a:solidFill>
              </a:rPr>
              <a:t> </a:t>
            </a:r>
            <a:r>
              <a:rPr lang="ru-RU" smtClean="0"/>
              <a:t>                                              </a:t>
            </a:r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5604" name="Picture 4" descr="IMG_06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214688"/>
            <a:ext cx="37147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4" descr="IMG_00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3286125"/>
            <a:ext cx="5000625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4" descr="IMG_00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1643063"/>
            <a:ext cx="5000625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Номер слайда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7E52FFF-6163-415E-B5AE-19B1A6A8A3CB}" type="slidenum">
              <a:rPr lang="ru-RU" smtClean="0">
                <a:solidFill>
                  <a:srgbClr val="FF0000"/>
                </a:solidFill>
              </a:rPr>
              <a:pPr eaLnBrk="1" hangingPunct="1"/>
              <a:t>23</a:t>
            </a:fld>
            <a:endParaRPr lang="ru-RU" smtClean="0">
              <a:solidFill>
                <a:srgbClr val="FF0000"/>
              </a:solidFill>
            </a:endParaRPr>
          </a:p>
        </p:txBody>
      </p:sp>
      <p:pic>
        <p:nvPicPr>
          <p:cNvPr id="25608" name="Picture 4" descr="IMG_148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4929187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4" descr="C:\Users\Гульфира\Desktop\фото-2\Диалог\IMGP963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0"/>
            <a:ext cx="3714750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75" y="214313"/>
          <a:ext cx="8858250" cy="6357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8250"/>
              </a:tblGrid>
              <a:tr h="6357937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71750" y="2714625"/>
          <a:ext cx="3643313" cy="642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3313"/>
              </a:tblGrid>
              <a:tr h="642938">
                <a:tc>
                  <a:txBody>
                    <a:bodyPr/>
                    <a:lstStyle/>
                    <a:p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pic>
        <p:nvPicPr>
          <p:cNvPr id="6" name="Рисунок 5" descr="Школа49 0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357166"/>
            <a:ext cx="2143140" cy="2500330"/>
          </a:xfrm>
          <a:prstGeom prst="wedgeRoundRectCallout">
            <a:avLst/>
          </a:prstGeom>
          <a:ln>
            <a:solidFill>
              <a:srgbClr val="00B0F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7" name="Рисунок 6" descr="Школа49 03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29322" y="4214818"/>
            <a:ext cx="3000396" cy="2357454"/>
          </a:xfrm>
          <a:prstGeom prst="cloudCallout">
            <a:avLst/>
          </a:prstGeom>
          <a:ln>
            <a:solidFill>
              <a:srgbClr val="00B0F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8" name="Рисунок 7" descr="Кросс наций 2010 00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2844" y="4214818"/>
            <a:ext cx="3143272" cy="2262182"/>
          </a:xfrm>
          <a:prstGeom prst="cloudCallout">
            <a:avLst/>
          </a:prstGeom>
          <a:ln>
            <a:solidFill>
              <a:srgbClr val="00B0F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0" name="Рисунок 9" descr="Школа49 12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15074" y="357166"/>
            <a:ext cx="2571768" cy="2500330"/>
          </a:xfrm>
          <a:prstGeom prst="wedgeRoundRectCallout">
            <a:avLst/>
          </a:prstGeom>
          <a:ln>
            <a:solidFill>
              <a:srgbClr val="00B0F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4" name="Рисунок 13" descr="Школа49 024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28992" y="2786058"/>
            <a:ext cx="2928926" cy="1714512"/>
          </a:xfrm>
          <a:prstGeom prst="star32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5" name="Рисунок 14" descr="Школьная жизнь 2011 г. 09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28794" y="285728"/>
            <a:ext cx="4500594" cy="3143272"/>
          </a:xfrm>
          <a:prstGeom prst="doubleWave">
            <a:avLst>
              <a:gd name="adj1" fmla="val 6250"/>
              <a:gd name="adj2" fmla="val -7519"/>
            </a:avLst>
          </a:prstGeom>
          <a:ln>
            <a:solidFill>
              <a:srgbClr val="00B0F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6" name="Рисунок 15" descr="Школа49 02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357554" y="4071942"/>
            <a:ext cx="2500330" cy="2643206"/>
          </a:xfrm>
          <a:prstGeom prst="doubleWave">
            <a:avLst/>
          </a:prstGeom>
          <a:ln>
            <a:solidFill>
              <a:srgbClr val="00B0F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26645" name="Номер слайда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CC89EAC-051A-497C-BE1F-7CBE04589942}" type="slidenum">
              <a:rPr lang="ru-RU" smtClean="0">
                <a:solidFill>
                  <a:srgbClr val="FF0000"/>
                </a:solidFill>
              </a:rPr>
              <a:pPr eaLnBrk="1" hangingPunct="1"/>
              <a:t>24</a:t>
            </a:fld>
            <a:endParaRPr 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214313"/>
            <a:ext cx="2286000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2500313"/>
            <a:ext cx="2500312" cy="319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2"/>
          <a:stretch>
            <a:fillRect/>
          </a:stretch>
        </p:blipFill>
        <p:spPr bwMode="auto">
          <a:xfrm>
            <a:off x="785813" y="1643063"/>
            <a:ext cx="2428875" cy="324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Изображение 0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11343" y="714356"/>
            <a:ext cx="2232657" cy="42443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Содержимое 3" descr="Изображение.jpg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3786182" y="500042"/>
            <a:ext cx="2265060" cy="2928958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655" name="Рисунок 5" descr="Изображение 001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1928813"/>
            <a:ext cx="2143125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Рисунок 4" descr="Изображение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3214688"/>
            <a:ext cx="2286000" cy="287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Рисунок 7" descr="Изображение 003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916113"/>
            <a:ext cx="2222500" cy="287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3143250"/>
            <a:ext cx="2357438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9" name="Рисунок 6" descr="Изображение 00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3286125"/>
            <a:ext cx="2214562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0" name="Picture 45" descr="Untitled-10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04120">
            <a:off x="7172325" y="4606925"/>
            <a:ext cx="1108075" cy="1614488"/>
          </a:xfrm>
          <a:prstGeom prst="rect">
            <a:avLst/>
          </a:prstGeom>
          <a:noFill/>
          <a:ln w="57150" cmpd="thinThick">
            <a:solidFill>
              <a:srgbClr val="3399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61" name="Picture 43" descr="Untitled-3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19299">
            <a:off x="4427538" y="4456113"/>
            <a:ext cx="1108075" cy="1484312"/>
          </a:xfrm>
          <a:prstGeom prst="rect">
            <a:avLst/>
          </a:prstGeom>
          <a:noFill/>
          <a:ln w="57150" cmpd="thinThick">
            <a:solidFill>
              <a:srgbClr val="3399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62" name="Picture 41" descr="Untitled-3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84699">
            <a:off x="1816100" y="5037138"/>
            <a:ext cx="1042988" cy="1489075"/>
          </a:xfrm>
          <a:prstGeom prst="rect">
            <a:avLst/>
          </a:prstGeom>
          <a:solidFill>
            <a:schemeClr val="bg1"/>
          </a:solidFill>
          <a:ln w="57150" cmpd="thinThick">
            <a:solidFill>
              <a:srgbClr val="339966"/>
            </a:solidFill>
            <a:miter lim="800000"/>
            <a:headEnd/>
            <a:tailEnd/>
          </a:ln>
        </p:spPr>
      </p:pic>
      <p:sp>
        <p:nvSpPr>
          <p:cNvPr id="27663" name="Номер слайда 1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A933CA9-844C-46B0-8961-0C7453258564}" type="slidenum">
              <a:rPr lang="ru-RU" smtClean="0">
                <a:solidFill>
                  <a:srgbClr val="FF0000"/>
                </a:solidFill>
              </a:rPr>
              <a:pPr eaLnBrk="1" hangingPunct="1"/>
              <a:t>25</a:t>
            </a:fld>
            <a:endParaRPr 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719138" y="4714875"/>
            <a:ext cx="7951787" cy="77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001" tIns="40000" rIns="80001" bIns="40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b="1" i="1"/>
          </a:p>
          <a:p>
            <a:pPr eaLnBrk="1" hangingPunct="1">
              <a:spcBef>
                <a:spcPct val="50000"/>
              </a:spcBef>
            </a:pPr>
            <a:endParaRPr lang="ru-RU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8715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Номер слайда 8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E8B3C4D-527D-4FFA-9604-9885C7420842}" type="slidenum">
              <a:rPr lang="ru-RU" smtClean="0">
                <a:solidFill>
                  <a:srgbClr val="FF0000"/>
                </a:solidFill>
              </a:rPr>
              <a:pPr eaLnBrk="1" hangingPunct="1"/>
              <a:t>26</a:t>
            </a:fld>
            <a:endParaRPr 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214563" y="357188"/>
            <a:ext cx="6786562" cy="160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001" tIns="40000" rIns="80001" bIns="40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/>
              <a:t>           Реализация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/>
              <a:t>          Приоритетного национального проекта «Образование»: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/>
              <a:t>Лучшие учителя г. Набережные Челны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b="1"/>
              <a:t>       МАОУ «Кадетская школа №49 »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2928938" y="2214563"/>
            <a:ext cx="6215062" cy="291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001" tIns="40000" rIns="80001" bIns="40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ru-RU" sz="1600" b="1" i="1"/>
              <a:t>Гариева   Гульфира  Вагизовна, </a:t>
            </a:r>
            <a:r>
              <a:rPr lang="ru-RU" sz="1600" i="1"/>
              <a:t>учитель татарского  языка  и литературы</a:t>
            </a:r>
          </a:p>
          <a:p>
            <a:pPr algn="just" eaLnBrk="1" hangingPunct="1">
              <a:spcBef>
                <a:spcPct val="50000"/>
              </a:spcBef>
            </a:pPr>
            <a:r>
              <a:rPr lang="ru-RU" sz="1600" i="1"/>
              <a:t>Первой квалификационной категории, педагогический стаж -28 лет, в данной школе-19 лет</a:t>
            </a:r>
          </a:p>
          <a:p>
            <a:pPr eaLnBrk="1" hangingPunct="1"/>
            <a:r>
              <a:rPr lang="ru-RU" sz="1600" b="1" i="1"/>
              <a:t>Моя любимая цитата:</a:t>
            </a:r>
            <a:r>
              <a:rPr lang="ru-RU" sz="1600" b="1"/>
              <a:t> </a:t>
            </a:r>
            <a:endParaRPr lang="ru-RU" sz="1600"/>
          </a:p>
          <a:p>
            <a:pPr algn="just" eaLnBrk="1" hangingPunct="1"/>
            <a:r>
              <a:rPr lang="ru-RU" sz="1600"/>
              <a:t>«Самым важным явлением в школе, самым поучительным предметом, самым живым примером для ученика является сам учитель.</a:t>
            </a:r>
          </a:p>
          <a:p>
            <a:pPr algn="just" eaLnBrk="1" hangingPunct="1"/>
            <a:r>
              <a:rPr lang="ru-RU" sz="1600" b="1" i="1"/>
              <a:t>Педагогическое кредо</a:t>
            </a:r>
            <a:r>
              <a:rPr lang="ru-RU" sz="1600" i="1"/>
              <a:t>: «Люби детей, будь терпима, совершенствуй свои знания, будь открытой  и  не  смей  останавливаться на достигнутом».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785813" y="5214938"/>
            <a:ext cx="8072437" cy="160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001" tIns="40000" rIns="80001" bIns="40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ru-RU" b="1" i="1"/>
              <a:t>Жизненный девиз: </a:t>
            </a:r>
            <a:r>
              <a:rPr lang="ru-RU"/>
              <a:t>«Хочешь, чтобы твои слова слышали-говори тихо. Хочешь, чтобы твои слова слушали-говори по делу. Хочешь, чтобы твои слова понимали-говори просто. Хочешь, чтобы твои слова уважали-говори честно. Хочешь, чтобы твои слова не забывали-говори умно».</a:t>
            </a:r>
          </a:p>
          <a:p>
            <a:pPr eaLnBrk="1" hangingPunct="1">
              <a:spcBef>
                <a:spcPct val="50000"/>
              </a:spcBef>
            </a:pPr>
            <a:endParaRPr lang="ru-RU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0"/>
            <a:ext cx="2730500" cy="416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57500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Номер слайда 8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D1601D4-0791-4F50-BA3C-31895E163FA8}" type="slidenum">
              <a:rPr lang="ru-RU" smtClean="0">
                <a:solidFill>
                  <a:srgbClr val="FF0000"/>
                </a:solidFill>
              </a:rPr>
              <a:pPr eaLnBrk="1" hangingPunct="1"/>
              <a:t>3</a:t>
            </a:fld>
            <a:endParaRPr 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7"/>
          <p:cNvSpPr>
            <a:spLocks noChangeArrowheads="1"/>
          </p:cNvSpPr>
          <p:nvPr/>
        </p:nvSpPr>
        <p:spPr bwMode="auto">
          <a:xfrm>
            <a:off x="4251325" y="4151313"/>
            <a:ext cx="4892675" cy="2706687"/>
          </a:xfrm>
          <a:prstGeom prst="horizontalScroll">
            <a:avLst>
              <a:gd name="adj" fmla="val 12500"/>
            </a:avLst>
          </a:prstGeom>
          <a:solidFill>
            <a:srgbClr val="F1A5E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79995" tIns="39997" rIns="79995" bIns="39997" anchor="ctr"/>
          <a:lstStyle/>
          <a:p>
            <a:endParaRPr lang="ru-RU"/>
          </a:p>
        </p:txBody>
      </p:sp>
      <p:sp>
        <p:nvSpPr>
          <p:cNvPr id="6147" name="AutoShape 26"/>
          <p:cNvSpPr>
            <a:spLocks noChangeArrowheads="1"/>
          </p:cNvSpPr>
          <p:nvPr/>
        </p:nvSpPr>
        <p:spPr bwMode="auto">
          <a:xfrm>
            <a:off x="2859088" y="2903538"/>
            <a:ext cx="3241675" cy="1379537"/>
          </a:xfrm>
          <a:prstGeom prst="foldedCorner">
            <a:avLst>
              <a:gd name="adj" fmla="val 12500"/>
            </a:avLst>
          </a:prstGeom>
          <a:gradFill rotWithShape="0">
            <a:gsLst>
              <a:gs pos="0">
                <a:srgbClr val="B7FFD8"/>
              </a:gs>
              <a:gs pos="100000">
                <a:srgbClr val="8FC9F9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79995" tIns="39997" rIns="79995" bIns="39997" anchor="ctr"/>
          <a:lstStyle/>
          <a:p>
            <a:endParaRPr lang="ru-RU"/>
          </a:p>
        </p:txBody>
      </p:sp>
      <p:sp>
        <p:nvSpPr>
          <p:cNvPr id="6148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981325" y="1066800"/>
            <a:ext cx="3103563" cy="1790700"/>
          </a:xfrm>
          <a:gradFill rotWithShape="0">
            <a:gsLst>
              <a:gs pos="0">
                <a:srgbClr val="FF66FF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900" b="1" i="1" smtClean="0"/>
              <a:t>Методическая тема педагога </a:t>
            </a:r>
          </a:p>
          <a:p>
            <a:pPr eaLnBrk="1" hangingPunct="1">
              <a:lnSpc>
                <a:spcPct val="80000"/>
              </a:lnSpc>
            </a:pPr>
            <a:r>
              <a:rPr lang="ru-RU" sz="1900" b="1" i="1" smtClean="0"/>
              <a:t>«Использование  коммуникативной технологии на уроках татарского языка и в внеурочной деятельности</a:t>
            </a:r>
            <a:r>
              <a:rPr lang="ru-RU" sz="1600" i="1" smtClean="0"/>
              <a:t>»</a:t>
            </a:r>
          </a:p>
        </p:txBody>
      </p:sp>
      <p:sp>
        <p:nvSpPr>
          <p:cNvPr id="6149" name="WordArt 6"/>
          <p:cNvSpPr>
            <a:spLocks noChangeArrowheads="1" noChangeShapeType="1" noTextEdit="1"/>
          </p:cNvSpPr>
          <p:nvPr/>
        </p:nvSpPr>
        <p:spPr bwMode="auto">
          <a:xfrm>
            <a:off x="290513" y="188913"/>
            <a:ext cx="8440737" cy="7826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Формирование  национальног о самосознания</a:t>
            </a:r>
          </a:p>
        </p:txBody>
      </p:sp>
      <p:sp>
        <p:nvSpPr>
          <p:cNvPr id="6150" name="Text Box 14"/>
          <p:cNvSpPr txBox="1">
            <a:spLocks noChangeArrowheads="1"/>
          </p:cNvSpPr>
          <p:nvPr/>
        </p:nvSpPr>
        <p:spPr bwMode="auto">
          <a:xfrm>
            <a:off x="6223000" y="1131888"/>
            <a:ext cx="2690813" cy="2122487"/>
          </a:xfrm>
          <a:prstGeom prst="rect">
            <a:avLst/>
          </a:prstGeom>
          <a:gradFill rotWithShape="0">
            <a:gsLst>
              <a:gs pos="0">
                <a:srgbClr val="8FC9F9"/>
              </a:gs>
              <a:gs pos="100000">
                <a:srgbClr val="B4A9E1"/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3366FF"/>
            </a:solidFill>
            <a:miter lim="800000"/>
            <a:headEnd/>
            <a:tailEnd/>
          </a:ln>
        </p:spPr>
        <p:txBody>
          <a:bodyPr lIns="91391" tIns="45695" rIns="91391" bIns="45695">
            <a:spAutoFit/>
          </a:bodyPr>
          <a:lstStyle>
            <a:lvl1pPr defTabSz="9112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sz="1900" i="1"/>
              <a:t>Цели и задачи программы</a:t>
            </a:r>
            <a:r>
              <a:rPr lang="ru-RU" sz="1900" b="1" i="1"/>
              <a:t>: развитие личности с помощью иноязычной культуры</a:t>
            </a:r>
          </a:p>
          <a:p>
            <a:pPr algn="just" eaLnBrk="1" hangingPunct="1"/>
            <a:r>
              <a:rPr lang="ru-RU" b="1" i="1"/>
              <a:t>     </a:t>
            </a:r>
            <a:endParaRPr lang="ru-RU" i="1"/>
          </a:p>
        </p:txBody>
      </p:sp>
      <p:sp>
        <p:nvSpPr>
          <p:cNvPr id="6151" name="Text Box 15"/>
          <p:cNvSpPr txBox="1">
            <a:spLocks noChangeArrowheads="1"/>
          </p:cNvSpPr>
          <p:nvPr/>
        </p:nvSpPr>
        <p:spPr bwMode="auto">
          <a:xfrm>
            <a:off x="4429125" y="4572000"/>
            <a:ext cx="4525963" cy="1581150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7" rIns="79995" bIns="399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300" b="1" i="1" u="sng"/>
              <a:t>                      Актуальность</a:t>
            </a:r>
            <a:r>
              <a:rPr lang="ru-RU" sz="1300" i="1"/>
              <a:t> </a:t>
            </a:r>
          </a:p>
          <a:p>
            <a:pPr algn="just" eaLnBrk="1" hangingPunct="1">
              <a:spcBef>
                <a:spcPct val="50000"/>
              </a:spcBef>
            </a:pPr>
            <a:r>
              <a:rPr lang="ru-RU" sz="1300" i="1"/>
              <a:t>выбранной темы состоит  в том,  что коммуникативная технология предполагает  активное участие обучающихся  в диалоге культур, что формирует  уважение к контактирующей нации, ее истории, культурным ценностям  и является залогом национального согласия.</a:t>
            </a:r>
          </a:p>
        </p:txBody>
      </p:sp>
      <p:sp>
        <p:nvSpPr>
          <p:cNvPr id="6152" name="Text Box 16"/>
          <p:cNvSpPr txBox="1">
            <a:spLocks noChangeArrowheads="1"/>
          </p:cNvSpPr>
          <p:nvPr/>
        </p:nvSpPr>
        <p:spPr bwMode="auto">
          <a:xfrm>
            <a:off x="2921000" y="2968625"/>
            <a:ext cx="3241675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7" rIns="79995" bIns="399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/>
              <a:t> </a:t>
            </a:r>
            <a:r>
              <a:rPr lang="ru-RU" sz="1400" b="1"/>
              <a:t>Принципы,  заложенные в программе</a:t>
            </a:r>
            <a:r>
              <a:rPr lang="ru-RU" sz="1400"/>
              <a:t>: </a:t>
            </a:r>
          </a:p>
          <a:p>
            <a:pPr algn="just" eaLnBrk="1" hangingPunct="1"/>
            <a:r>
              <a:rPr lang="ru-RU" sz="1400"/>
              <a:t>  Мотивация,  учет  возрастных особенностей, развитие его культурных ценностей, духовности.</a:t>
            </a:r>
          </a:p>
          <a:p>
            <a:pPr eaLnBrk="1" hangingPunct="1"/>
            <a:endParaRPr lang="ru-RU" sz="1400"/>
          </a:p>
        </p:txBody>
      </p:sp>
      <p:sp>
        <p:nvSpPr>
          <p:cNvPr id="6153" name="AutoShape 25"/>
          <p:cNvSpPr>
            <a:spLocks noChangeArrowheads="1"/>
          </p:cNvSpPr>
          <p:nvPr/>
        </p:nvSpPr>
        <p:spPr bwMode="auto">
          <a:xfrm>
            <a:off x="120650" y="4413250"/>
            <a:ext cx="3900488" cy="2625725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79995" tIns="39997" rIns="79995" bIns="39997" anchor="ctr"/>
          <a:lstStyle/>
          <a:p>
            <a:endParaRPr lang="ru-RU"/>
          </a:p>
        </p:txBody>
      </p:sp>
      <p:sp>
        <p:nvSpPr>
          <p:cNvPr id="11277" name="Text Box 17"/>
          <p:cNvSpPr txBox="1">
            <a:spLocks noChangeArrowheads="1"/>
          </p:cNvSpPr>
          <p:nvPr/>
        </p:nvSpPr>
        <p:spPr bwMode="auto">
          <a:xfrm>
            <a:off x="412750" y="4741863"/>
            <a:ext cx="3608388" cy="14351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lIns="79995" tIns="39997" rIns="79995" bIns="39997">
            <a:spAutoFit/>
          </a:bodyPr>
          <a:lstStyle/>
          <a:p>
            <a:pPr>
              <a:defRPr/>
            </a:pPr>
            <a:endParaRPr lang="ru-RU" sz="1400" b="1" i="1" dirty="0"/>
          </a:p>
          <a:p>
            <a:pPr algn="just">
              <a:defRPr/>
            </a:pPr>
            <a:r>
              <a:rPr lang="ru-RU" sz="1400" b="1" i="1" dirty="0"/>
              <a:t>     Основная стратегия в этом направлении</a:t>
            </a:r>
            <a:r>
              <a:rPr lang="ru-RU" sz="1400" b="1" dirty="0"/>
              <a:t>: </a:t>
            </a:r>
            <a:endParaRPr lang="ru-RU" sz="1400" dirty="0"/>
          </a:p>
          <a:p>
            <a:pPr algn="just">
              <a:defRPr/>
            </a:pPr>
            <a:endParaRPr lang="ru-RU" sz="1400" dirty="0"/>
          </a:p>
          <a:p>
            <a:pPr algn="just">
              <a:defRPr/>
            </a:pPr>
            <a:r>
              <a:rPr lang="ru-RU" sz="1400" dirty="0"/>
              <a:t>     Уроки  языка становятся уроками общения посредством самого общения</a:t>
            </a:r>
            <a:r>
              <a:rPr lang="ru-RU" dirty="0"/>
              <a:t> </a:t>
            </a:r>
          </a:p>
        </p:txBody>
      </p:sp>
      <p:sp>
        <p:nvSpPr>
          <p:cNvPr id="6155" name="Text Box 23"/>
          <p:cNvSpPr txBox="1">
            <a:spLocks noChangeArrowheads="1"/>
          </p:cNvSpPr>
          <p:nvPr/>
        </p:nvSpPr>
        <p:spPr bwMode="auto">
          <a:xfrm>
            <a:off x="168275" y="3035300"/>
            <a:ext cx="2446338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7" rIns="79995" bIns="399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ru-RU" sz="1200" i="1"/>
              <a:t>Школа комфорта, свободного  развития, эффективного обучения, воспитания гражданина, формирования нравственно чистой, духовно   богатой, физически здоровой       личности с психологией  победителя.</a:t>
            </a:r>
          </a:p>
        </p:txBody>
      </p:sp>
      <p:pic>
        <p:nvPicPr>
          <p:cNvPr id="6156" name="Picture 4" descr="IMGP56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981075"/>
            <a:ext cx="2700337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7" name="Номер слайда 1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9EBBA33-5637-40CF-BEB7-FF5F6E4D89BB}" type="slidenum">
              <a:rPr lang="ru-RU" smtClean="0">
                <a:solidFill>
                  <a:srgbClr val="FF0000"/>
                </a:solidFill>
              </a:rPr>
              <a:pPr eaLnBrk="1" hangingPunct="1"/>
              <a:t>4</a:t>
            </a:fld>
            <a:endParaRPr 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ChangeArrowheads="1"/>
          </p:cNvSpPr>
          <p:nvPr/>
        </p:nvSpPr>
        <p:spPr bwMode="auto">
          <a:xfrm>
            <a:off x="0" y="2443163"/>
            <a:ext cx="16192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9995" tIns="39997" rIns="79995" bIns="39997" anchor="ctr">
            <a:spAutoFit/>
          </a:bodyPr>
          <a:lstStyle/>
          <a:p>
            <a:endParaRPr lang="ru-RU"/>
          </a:p>
        </p:txBody>
      </p:sp>
      <p:sp>
        <p:nvSpPr>
          <p:cNvPr id="1028" name="WordArt 10"/>
          <p:cNvSpPr>
            <a:spLocks noChangeArrowheads="1" noChangeShapeType="1" noTextEdit="1"/>
          </p:cNvSpPr>
          <p:nvPr/>
        </p:nvSpPr>
        <p:spPr bwMode="auto">
          <a:xfrm rot="-151150">
            <a:off x="473075" y="212725"/>
            <a:ext cx="8318500" cy="59213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16825"/>
              </a:avLst>
            </a:prstTxWarp>
          </a:bodyPr>
          <a:lstStyle/>
          <a:p>
            <a:pPr algn="ctr">
              <a:defRPr/>
            </a:pPr>
            <a:r>
              <a:rPr lang="ru-RU" sz="24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 </a:t>
            </a:r>
            <a:r>
              <a:rPr lang="ru-RU" sz="24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52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 Мониторинг образовательной  деятельности</a:t>
            </a:r>
          </a:p>
        </p:txBody>
      </p:sp>
      <p:graphicFrame>
        <p:nvGraphicFramePr>
          <p:cNvPr id="182808" name="Group 536"/>
          <p:cNvGraphicFramePr>
            <a:graphicFrameLocks noGrp="1"/>
          </p:cNvGraphicFramePr>
          <p:nvPr>
            <p:ph/>
          </p:nvPr>
        </p:nvGraphicFramePr>
        <p:xfrm>
          <a:off x="714375" y="2428875"/>
          <a:ext cx="5072063" cy="3214688"/>
        </p:xfrm>
        <a:graphic>
          <a:graphicData uri="http://schemas.openxmlformats.org/drawingml/2006/table">
            <a:tbl>
              <a:tblPr/>
              <a:tblGrid>
                <a:gridCol w="1286941"/>
                <a:gridCol w="897050"/>
                <a:gridCol w="1175155"/>
                <a:gridCol w="1712917"/>
              </a:tblGrid>
              <a:tr h="696048">
                <a:tc>
                  <a:txBody>
                    <a:bodyPr/>
                    <a:lstStyle/>
                    <a:p>
                      <a:pPr marL="392113" marR="0" lvl="0" indent="-392113" algn="ctr" defTabSz="10445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671" marR="77671" marT="41669" marB="4166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92113" marR="0" lvl="0" indent="-392113" algn="ctr" defTabSz="10445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671" marR="77671" marT="41669" marB="4166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92113" marR="0" lvl="0" indent="-392113" algn="ctr" defTabSz="10445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Усп-ть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671" marR="77671" marT="41669" marB="4166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92113" marR="0" lvl="0" indent="-392113" algn="ctr" defTabSz="10445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Кач. ЗУН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671" marR="77671" marT="41669" marB="4166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949449">
                <a:tc>
                  <a:txBody>
                    <a:bodyPr/>
                    <a:lstStyle/>
                    <a:p>
                      <a:pPr marL="392113" marR="0" lvl="0" indent="-392113" algn="ctr" defTabSz="10445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2011-2012</a:t>
                      </a:r>
                    </a:p>
                  </a:txBody>
                  <a:tcPr marL="77671" marR="77671" marT="41669" marB="4166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92113" marR="0" lvl="0" indent="-392113" algn="ctr" defTabSz="10445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3,7,8</a:t>
                      </a:r>
                    </a:p>
                    <a:p>
                      <a:pPr marL="392113" marR="0" lvl="0" indent="-392113" algn="ctr" defTabSz="10445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L="77671" marR="77671" marT="41669" marB="4166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92113" marR="0" lvl="0" indent="-392113" algn="ctr" defTabSz="10445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671" marR="77671" marT="41669" marB="4166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92113" marR="0" lvl="0" indent="-392113" algn="ctr" defTabSz="10445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67%</a:t>
                      </a:r>
                    </a:p>
                  </a:txBody>
                  <a:tcPr marL="77671" marR="77671" marT="41669" marB="4166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986311">
                <a:tc>
                  <a:txBody>
                    <a:bodyPr/>
                    <a:lstStyle/>
                    <a:p>
                      <a:pPr marL="392113" marR="0" lvl="0" indent="-392113" algn="ctr" defTabSz="10445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2012-2013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671" marR="77671" marT="41669" marB="4166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92113" marR="0" lvl="0" indent="-392113" algn="ctr" defTabSz="10445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4,8,9</a:t>
                      </a:r>
                    </a:p>
                    <a:p>
                      <a:pPr marL="392113" marR="0" lvl="0" indent="-392113" algn="ctr" defTabSz="10445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marL="77671" marR="77671" marT="41669" marB="4166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92113" marR="0" lvl="0" indent="-392113" algn="ctr" defTabSz="10445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671" marR="77671" marT="41669" marB="4166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92113" marR="0" lvl="0" indent="-392113" algn="ctr" defTabSz="10445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68%</a:t>
                      </a:r>
                    </a:p>
                  </a:txBody>
                  <a:tcPr marL="77671" marR="77671" marT="41669" marB="4166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82880">
                <a:tc>
                  <a:txBody>
                    <a:bodyPr/>
                    <a:lstStyle/>
                    <a:p>
                      <a:pPr marL="392113" marR="0" lvl="0" indent="-392113" algn="ctr" defTabSz="10445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2013-20</a:t>
                      </a:r>
                      <a:r>
                        <a:rPr kumimoji="0" lang="en-US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671" marR="77671" marT="41669" marB="4166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92113" marR="0" lvl="0" indent="-392113" algn="ctr" defTabSz="10445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5,6,7</a:t>
                      </a:r>
                    </a:p>
                  </a:txBody>
                  <a:tcPr marL="77671" marR="77671" marT="41669" marB="4166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92113" marR="0" lvl="0" indent="-392113" algn="ctr" defTabSz="10445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671" marR="77671" marT="41669" marB="4166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92113" marR="0" lvl="0" indent="-392113" algn="ctr" defTabSz="10445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69%</a:t>
                      </a:r>
                    </a:p>
                  </a:txBody>
                  <a:tcPr marL="77671" marR="77671" marT="41669" marB="4166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7199" name="Text Box 133"/>
          <p:cNvSpPr txBox="1">
            <a:spLocks noChangeArrowheads="1"/>
          </p:cNvSpPr>
          <p:nvPr/>
        </p:nvSpPr>
        <p:spPr bwMode="auto">
          <a:xfrm>
            <a:off x="3571875" y="1214438"/>
            <a:ext cx="2552700" cy="227012"/>
          </a:xfrm>
          <a:prstGeom prst="rect">
            <a:avLst/>
          </a:prstGeom>
          <a:solidFill>
            <a:srgbClr val="E2F5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745" tIns="43873" rIns="87745" bIns="43873">
            <a:spAutoFit/>
          </a:bodyPr>
          <a:lstStyle>
            <a:lvl1pPr defTabSz="876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763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763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763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763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76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76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76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76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sz="900"/>
          </a:p>
        </p:txBody>
      </p:sp>
      <p:sp>
        <p:nvSpPr>
          <p:cNvPr id="7200" name="Text Box 519"/>
          <p:cNvSpPr txBox="1">
            <a:spLocks noChangeArrowheads="1"/>
          </p:cNvSpPr>
          <p:nvPr/>
        </p:nvSpPr>
        <p:spPr bwMode="auto">
          <a:xfrm>
            <a:off x="3409950" y="738188"/>
            <a:ext cx="342582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7" rIns="79995" bIns="399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ru-RU" sz="1200" b="1">
              <a:solidFill>
                <a:srgbClr val="D60093"/>
              </a:solidFill>
            </a:endParaRPr>
          </a:p>
          <a:p>
            <a:pPr algn="ctr" eaLnBrk="1" hangingPunct="1">
              <a:spcBef>
                <a:spcPct val="20000"/>
              </a:spcBef>
            </a:pPr>
            <a:endParaRPr lang="ru-RU" sz="1200" b="1">
              <a:solidFill>
                <a:srgbClr val="D60093"/>
              </a:solidFill>
            </a:endParaRPr>
          </a:p>
        </p:txBody>
      </p:sp>
      <p:sp>
        <p:nvSpPr>
          <p:cNvPr id="7201" name="Text Box 528"/>
          <p:cNvSpPr txBox="1">
            <a:spLocks noChangeArrowheads="1"/>
          </p:cNvSpPr>
          <p:nvPr/>
        </p:nvSpPr>
        <p:spPr bwMode="auto">
          <a:xfrm>
            <a:off x="3143250" y="1000125"/>
            <a:ext cx="3201988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7" rIns="79995" bIns="399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400" b="1">
                <a:solidFill>
                  <a:srgbClr val="D60093"/>
                </a:solidFill>
              </a:rPr>
              <a:t>     </a:t>
            </a:r>
            <a:r>
              <a:rPr lang="ru-RU" b="1">
                <a:solidFill>
                  <a:srgbClr val="D60093"/>
                </a:solidFill>
              </a:rPr>
              <a:t>Показатели                    результативности    </a:t>
            </a:r>
          </a:p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rgbClr val="D60093"/>
                </a:solidFill>
              </a:rPr>
              <a:t>    учащихся  за три  года</a:t>
            </a:r>
          </a:p>
        </p:txBody>
      </p:sp>
      <p:sp>
        <p:nvSpPr>
          <p:cNvPr id="7202" name="Text Box 534"/>
          <p:cNvSpPr txBox="1">
            <a:spLocks noChangeArrowheads="1"/>
          </p:cNvSpPr>
          <p:nvPr/>
        </p:nvSpPr>
        <p:spPr bwMode="auto">
          <a:xfrm>
            <a:off x="2786063" y="214313"/>
            <a:ext cx="2500312" cy="819150"/>
          </a:xfrm>
          <a:prstGeom prst="rect">
            <a:avLst/>
          </a:prstGeom>
          <a:noFill/>
          <a:ln w="9525">
            <a:solidFill>
              <a:srgbClr val="D6009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9995" tIns="39997" rIns="79995" bIns="399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ru-RU" sz="1200" b="1">
              <a:solidFill>
                <a:srgbClr val="D60093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1200" b="1">
              <a:solidFill>
                <a:srgbClr val="D60093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1200" b="1">
              <a:solidFill>
                <a:srgbClr val="D60093"/>
              </a:solidFill>
            </a:endParaRPr>
          </a:p>
        </p:txBody>
      </p:sp>
      <p:graphicFrame>
        <p:nvGraphicFramePr>
          <p:cNvPr id="7203" name="Object 537"/>
          <p:cNvGraphicFramePr>
            <a:graphicFrameLocks noChangeAspect="1"/>
          </p:cNvGraphicFramePr>
          <p:nvPr/>
        </p:nvGraphicFramePr>
        <p:xfrm>
          <a:off x="6143625" y="4071938"/>
          <a:ext cx="2366963" cy="201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8" name="Диаграмма" r:id="rId4" imgW="10648980" imgH="6057961" progId="Excel.Chart.8">
                  <p:embed/>
                </p:oleObj>
              </mc:Choice>
              <mc:Fallback>
                <p:oleObj name="Диаграмма" r:id="rId4" imgW="10648980" imgH="6057961" progId="Excel.Chart.8">
                  <p:embed/>
                  <p:pic>
                    <p:nvPicPr>
                      <p:cNvPr id="0" name="Object 5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2439" t="4492" r="10355" b="14072"/>
                      <a:stretch>
                        <a:fillRect/>
                      </a:stretch>
                    </p:blipFill>
                    <p:spPr bwMode="auto">
                      <a:xfrm>
                        <a:off x="6143625" y="4071938"/>
                        <a:ext cx="2366963" cy="2017712"/>
                      </a:xfrm>
                      <a:prstGeom prst="rect">
                        <a:avLst/>
                      </a:prstGeom>
                      <a:solidFill>
                        <a:srgbClr val="86E0F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04" name="Text Box 538"/>
          <p:cNvSpPr txBox="1">
            <a:spLocks noChangeArrowheads="1"/>
          </p:cNvSpPr>
          <p:nvPr/>
        </p:nvSpPr>
        <p:spPr bwMode="auto">
          <a:xfrm>
            <a:off x="6453188" y="5707063"/>
            <a:ext cx="2344737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7" rIns="79995" bIns="399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000"/>
              <a:t>            2012    20123      20</a:t>
            </a:r>
            <a:r>
              <a:rPr lang="en-US" sz="1000"/>
              <a:t>1</a:t>
            </a:r>
            <a:r>
              <a:rPr lang="ru-RU" sz="1000"/>
              <a:t>4   </a:t>
            </a:r>
          </a:p>
        </p:txBody>
      </p:sp>
      <p:sp>
        <p:nvSpPr>
          <p:cNvPr id="7205" name="Text Box 540"/>
          <p:cNvSpPr txBox="1">
            <a:spLocks noChangeArrowheads="1"/>
          </p:cNvSpPr>
          <p:nvPr/>
        </p:nvSpPr>
        <p:spPr bwMode="auto">
          <a:xfrm>
            <a:off x="5857875" y="2428875"/>
            <a:ext cx="2446338" cy="1557338"/>
          </a:xfrm>
          <a:prstGeom prst="rect">
            <a:avLst/>
          </a:prstGeom>
          <a:noFill/>
          <a:ln w="9525">
            <a:solidFill>
              <a:srgbClr val="D6009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9995" tIns="39997" rIns="79995" bIns="399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600" b="1">
                <a:solidFill>
                  <a:srgbClr val="D60093"/>
                </a:solidFill>
              </a:rPr>
              <a:t>Результативность работы педагога с учащимися по вовлечение учащихся к мероприятиям  во внеурочное время </a:t>
            </a:r>
          </a:p>
        </p:txBody>
      </p:sp>
      <p:sp>
        <p:nvSpPr>
          <p:cNvPr id="7206" name="WordArt 543"/>
          <p:cNvSpPr>
            <a:spLocks noChangeArrowheads="1" noChangeShapeType="1" noTextEdit="1"/>
          </p:cNvSpPr>
          <p:nvPr/>
        </p:nvSpPr>
        <p:spPr bwMode="auto">
          <a:xfrm>
            <a:off x="785813" y="2000250"/>
            <a:ext cx="5000625" cy="4643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3167"/>
              </a:avLst>
            </a:prstTxWarp>
          </a:bodyPr>
          <a:lstStyle/>
          <a:p>
            <a:pPr algn="ctr"/>
            <a:endParaRPr lang="ru-RU" sz="10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  <a:p>
            <a:pPr algn="ctr"/>
            <a:endParaRPr lang="ru-RU" sz="10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  <a:p>
            <a:pPr algn="ctr"/>
            <a:endParaRPr lang="ru-RU" sz="10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  <a:p>
            <a:pPr algn="ctr"/>
            <a:endParaRPr lang="ru-RU" sz="10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  <a:p>
            <a:pPr algn="ctr"/>
            <a:endParaRPr lang="ru-RU" sz="10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  <a:p>
            <a:pPr algn="ctr"/>
            <a:endParaRPr lang="ru-RU" sz="10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  <a:p>
            <a:pPr algn="ctr"/>
            <a:endParaRPr lang="ru-RU" sz="10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  <a:p>
            <a:pPr algn="ctr"/>
            <a:endParaRPr lang="ru-RU" sz="10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  <a:p>
            <a:pPr algn="ctr"/>
            <a:endParaRPr lang="ru-RU" sz="10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  <a:p>
            <a:pPr algn="ctr"/>
            <a:endParaRPr lang="ru-RU" sz="10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  <a:p>
            <a:pPr algn="ctr"/>
            <a:endParaRPr lang="ru-RU" sz="10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  <a:p>
            <a:pPr algn="ctr"/>
            <a:endParaRPr lang="ru-RU" sz="10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  <a:p>
            <a:pPr algn="ctr"/>
            <a:endParaRPr lang="ru-RU" sz="10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  <a:p>
            <a:pPr algn="ctr"/>
            <a:endParaRPr lang="ru-RU" sz="10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  <a:p>
            <a:pPr algn="ctr"/>
            <a:endParaRPr lang="ru-RU" sz="10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  <a:p>
            <a:pPr algn="ctr"/>
            <a:endParaRPr lang="ru-RU" sz="10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  <a:p>
            <a:pPr algn="ctr"/>
            <a:r>
              <a:rPr lang="ru-RU" sz="10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Мониторинг </a:t>
            </a:r>
          </a:p>
          <a:p>
            <a:pPr algn="ctr"/>
            <a:r>
              <a:rPr lang="ru-RU" sz="10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образовательной деятельности – </a:t>
            </a:r>
          </a:p>
          <a:p>
            <a:pPr algn="ctr"/>
            <a:r>
              <a:rPr lang="ru-RU" sz="10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положительная динамика</a:t>
            </a:r>
          </a:p>
          <a:p>
            <a:pPr algn="ctr"/>
            <a:endParaRPr lang="ru-RU" sz="10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7207" name="Номер слайда 1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B0A0E6D-C459-461E-B23C-745A1A98794C}" type="slidenum">
              <a:rPr lang="ru-RU" smtClean="0">
                <a:solidFill>
                  <a:srgbClr val="FF0000"/>
                </a:solidFill>
              </a:rPr>
              <a:pPr eaLnBrk="1" hangingPunct="1"/>
              <a:t>5</a:t>
            </a:fld>
            <a:endParaRPr 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75" y="214313"/>
          <a:ext cx="8858250" cy="6357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8250"/>
              </a:tblGrid>
              <a:tr h="6357937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285750"/>
          <a:ext cx="8715375" cy="6429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15375"/>
              </a:tblGrid>
              <a:tr h="6429375">
                <a:tc>
                  <a:txBody>
                    <a:bodyPr/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</a:rPr>
                        <a:t>          Участие  в городских, республиканских, международных  олимпиадах  </a:t>
                      </a:r>
                      <a:endParaRPr lang="ru-RU" sz="2800" b="0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85750" y="1143000"/>
          <a:ext cx="8643937" cy="5000624"/>
        </p:xfrm>
        <a:graphic>
          <a:graphicData uri="http://schemas.openxmlformats.org/drawingml/2006/table">
            <a:tbl>
              <a:tblPr/>
              <a:tblGrid>
                <a:gridCol w="1714387"/>
                <a:gridCol w="2357282"/>
                <a:gridCol w="2142983"/>
                <a:gridCol w="2429285"/>
              </a:tblGrid>
              <a:tr h="694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Год </a:t>
                      </a: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Ф.И. учащегося, класс</a:t>
                      </a: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</a:rPr>
                        <a:t>     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Уровень </a:t>
                      </a: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</a:rPr>
                        <a:t>   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Результат </a:t>
                      </a: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9724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 2011-2012</a:t>
                      </a: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 Черкасова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</a:rPr>
                        <a:t> Екатерина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</a:rPr>
                        <a:t>9а класс</a:t>
                      </a:r>
                      <a:endParaRPr lang="ru-RU" sz="180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 республиканский</a:t>
                      </a: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 3 место</a:t>
                      </a: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9724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2011-2012</a:t>
                      </a: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Перова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Анастасия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10 класс</a:t>
                      </a: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городской</a:t>
                      </a: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7 место</a:t>
                      </a: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10732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2011-2012</a:t>
                      </a: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dirty="0" err="1" smtClean="0">
                          <a:solidFill>
                            <a:srgbClr val="002060"/>
                          </a:solidFill>
                        </a:rPr>
                        <a:t>Будяшкина</a:t>
                      </a:r>
                      <a:endParaRPr lang="ru-RU" sz="180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Регина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11 класс </a:t>
                      </a: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городской</a:t>
                      </a: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6 место</a:t>
                      </a: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639645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 2013-2014,  4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 участника в   </a:t>
                      </a:r>
                      <a:r>
                        <a:rPr lang="ru-RU" sz="1800" dirty="0" err="1" smtClean="0">
                          <a:solidFill>
                            <a:srgbClr val="002060"/>
                          </a:solidFill>
                        </a:rPr>
                        <a:t>Интернет-туре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</a:rPr>
                        <a:t> 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Международной дистанционной олимпиаде по татарскому языку и литературе  (78-85%).</a:t>
                      </a: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80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80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80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648285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 2014-2015,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 2 победителя  в Международной дистанционной олимпиаде по татарскому языку для учащихся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</a:rPr>
                        <a:t>  общеобразовательных учреждений.</a:t>
                      </a:r>
                      <a:endParaRPr lang="ru-RU" sz="180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80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80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80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48189" marR="481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8237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BE67713-0E2E-46D3-BF6D-592FCBD4DF02}" type="slidenum">
              <a:rPr lang="ru-RU" smtClean="0">
                <a:solidFill>
                  <a:srgbClr val="FF0000"/>
                </a:solidFill>
              </a:rPr>
              <a:pPr eaLnBrk="1" hangingPunct="1"/>
              <a:t>6</a:t>
            </a:fld>
            <a:endParaRPr 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8858250" cy="6357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8250"/>
              </a:tblGrid>
              <a:tr h="6357938"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857375" y="2143125"/>
          <a:ext cx="5000625" cy="2298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25"/>
              </a:tblGrid>
              <a:tr h="2298700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rgbClr val="002060"/>
                          </a:solidFill>
                        </a:rPr>
                        <a:t>Обобщение  и распространение</a:t>
                      </a:r>
                      <a:br>
                        <a:rPr lang="ru-RU" sz="2800" b="0" dirty="0" smtClean="0">
                          <a:solidFill>
                            <a:srgbClr val="002060"/>
                          </a:solidFill>
                        </a:rPr>
                      </a:br>
                      <a:r>
                        <a:rPr lang="ru-RU" sz="2800" b="0" dirty="0" smtClean="0">
                          <a:solidFill>
                            <a:srgbClr val="002060"/>
                          </a:solidFill>
                        </a:rPr>
                        <a:t>собственного и передового опыта </a:t>
                      </a:r>
                      <a:endParaRPr lang="ru-RU" sz="2800" b="0" dirty="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26" marB="45726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pic>
        <p:nvPicPr>
          <p:cNvPr id="6" name="Рисунок 5" descr="Мои фото 08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5074" y="357166"/>
            <a:ext cx="2428892" cy="2071702"/>
          </a:xfrm>
          <a:prstGeom prst="roundRect">
            <a:avLst/>
          </a:prstGeom>
          <a:ln>
            <a:solidFill>
              <a:srgbClr val="00B0F0"/>
            </a:solidFill>
          </a:ln>
        </p:spPr>
      </p:pic>
      <p:pic>
        <p:nvPicPr>
          <p:cNvPr id="16" name="Рисунок 15" descr="Школа49 08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4214813"/>
            <a:ext cx="414337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2" name="Picture 4" descr="IMGP775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0"/>
            <a:ext cx="28575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3" name="Picture 10" descr="DSC0008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4143375"/>
            <a:ext cx="3357563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4" name="Номер слайда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8C5950A-CF9E-49E6-A456-D4739BA9E8A9}" type="slidenum">
              <a:rPr lang="ru-RU" smtClean="0">
                <a:solidFill>
                  <a:srgbClr val="FF0000"/>
                </a:solidFill>
              </a:rPr>
              <a:pPr eaLnBrk="1" hangingPunct="1"/>
              <a:t>7</a:t>
            </a:fld>
            <a:endParaRPr 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75" y="214313"/>
          <a:ext cx="8858250" cy="6357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8250"/>
              </a:tblGrid>
              <a:tr h="6357937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0"/>
          <a:ext cx="9144000" cy="7000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7000875">
                <a:tc>
                  <a:txBody>
                    <a:bodyPr/>
                    <a:lstStyle/>
                    <a:p>
                      <a:pPr algn="l"/>
                      <a:endParaRPr lang="tt-RU" sz="3600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tt-RU" sz="16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  <a:p>
                      <a:pPr algn="ctr"/>
                      <a:endParaRPr lang="ru-RU" sz="4800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pic>
        <p:nvPicPr>
          <p:cNvPr id="10254" name="Picture 4" descr="IMGP774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3743325" cy="306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5" name="Picture 4" descr="IMGP774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3284538"/>
            <a:ext cx="4752975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6" name="Рисунок 1" descr="IMG_142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60350"/>
            <a:ext cx="4392613" cy="292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7" name="Номер слайда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AB1FD28-68D6-4345-89CC-892AA9E0A218}" type="slidenum">
              <a:rPr lang="ru-RU" smtClean="0">
                <a:solidFill>
                  <a:srgbClr val="FF0000"/>
                </a:solidFill>
              </a:rPr>
              <a:pPr eaLnBrk="1" hangingPunct="1"/>
              <a:t>8</a:t>
            </a:fld>
            <a:endParaRPr 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75" y="214313"/>
          <a:ext cx="8858250" cy="6357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8250"/>
              </a:tblGrid>
              <a:tr h="6357937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0"/>
          <a:ext cx="9144000" cy="8504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8504238"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FF0000"/>
                          </a:solidFill>
                        </a:rPr>
                        <a:t>За достигнутые результаты стала:</a:t>
                      </a:r>
                    </a:p>
                    <a:p>
                      <a:pPr algn="just"/>
                      <a:r>
                        <a:rPr lang="tt-RU" sz="2400" dirty="0" smtClean="0">
                          <a:solidFill>
                            <a:srgbClr val="002060"/>
                          </a:solidFill>
                        </a:rPr>
                        <a:t>1. Лауреатом</a:t>
                      </a:r>
                      <a:r>
                        <a:rPr lang="tt-RU" sz="2400" baseline="0" dirty="0" smtClean="0">
                          <a:solidFill>
                            <a:srgbClr val="002060"/>
                          </a:solidFill>
                        </a:rPr>
                        <a:t> премии  Мэра города.</a:t>
                      </a:r>
                    </a:p>
                    <a:p>
                      <a:pPr algn="just"/>
                      <a:r>
                        <a:rPr lang="tt-RU" sz="2400" baseline="0" dirty="0" smtClean="0">
                          <a:solidFill>
                            <a:srgbClr val="002060"/>
                          </a:solidFill>
                        </a:rPr>
                        <a:t>2. Победителем   конкурса  “Мастер класс”среди учителей татарского языка и литературы  в номинации “Иң яхшы эссе”, 2012 год; “Иң яхшы тәрбия эше материалы”, 2013 год.</a:t>
                      </a:r>
                    </a:p>
                    <a:p>
                      <a:pPr algn="just"/>
                      <a:r>
                        <a:rPr lang="tt-RU" sz="2400" baseline="0" dirty="0" smtClean="0">
                          <a:solidFill>
                            <a:srgbClr val="002060"/>
                          </a:solidFill>
                        </a:rPr>
                        <a:t>3.Победителем конкурса“Самый лучший кабинет татарского  языка и литературы”в номинации “Заманча җиһазландырылган, иң бай иҗат лабораторияле  кабинет  ”, 2012 год.</a:t>
                      </a:r>
                    </a:p>
                    <a:p>
                      <a:pPr algn="just"/>
                      <a:r>
                        <a:rPr lang="tt-RU" sz="2400" baseline="0" dirty="0" smtClean="0">
                          <a:solidFill>
                            <a:srgbClr val="002060"/>
                          </a:solidFill>
                        </a:rPr>
                        <a:t>4.Лауреатом конкурса “Наш лучший учитель”, 2012 год.</a:t>
                      </a:r>
                    </a:p>
                    <a:p>
                      <a:pPr algn="ctr"/>
                      <a:r>
                        <a:rPr lang="tt-RU" sz="2400" baseline="0" dirty="0" smtClean="0">
                          <a:solidFill>
                            <a:srgbClr val="FF0000"/>
                          </a:solidFill>
                        </a:rPr>
                        <a:t>Являюсь:</a:t>
                      </a:r>
                    </a:p>
                    <a:p>
                      <a:pPr algn="just"/>
                      <a:r>
                        <a:rPr lang="tt-RU" sz="2400" baseline="0" dirty="0" smtClean="0">
                          <a:solidFill>
                            <a:srgbClr val="002060"/>
                          </a:solidFill>
                        </a:rPr>
                        <a:t>1.Участницей конкурса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Приоритетного национального проекта «Образование», </a:t>
                      </a:r>
                      <a:r>
                        <a:rPr lang="tt-RU" sz="2400" baseline="0" dirty="0" smtClean="0">
                          <a:solidFill>
                            <a:srgbClr val="002060"/>
                          </a:solidFill>
                        </a:rPr>
                        <a:t>2011, 2012, 2013, 2014 год.</a:t>
                      </a:r>
                    </a:p>
                    <a:p>
                      <a:pPr algn="just"/>
                      <a:r>
                        <a:rPr lang="tt-RU" sz="2400" baseline="0" dirty="0" smtClean="0">
                          <a:solidFill>
                            <a:srgbClr val="002060"/>
                          </a:solidFill>
                        </a:rPr>
                        <a:t>2.Участницей зонального конкурса “Женщина года, мужчина года: женский взгляд”, 2014 год.</a:t>
                      </a:r>
                    </a:p>
                    <a:p>
                      <a:pPr algn="just"/>
                      <a:r>
                        <a:rPr lang="tt-RU" sz="2400" baseline="0" dirty="0" smtClean="0">
                          <a:solidFill>
                            <a:srgbClr val="002060"/>
                          </a:solidFill>
                        </a:rPr>
                        <a:t>3.Участницей конкурса “Наш лучший учитель”, 2011,2014 год.</a:t>
                      </a:r>
                    </a:p>
                    <a:p>
                      <a:pPr algn="just"/>
                      <a:r>
                        <a:rPr lang="tt-RU" sz="2400" baseline="0" dirty="0" smtClean="0">
                          <a:solidFill>
                            <a:srgbClr val="002060"/>
                          </a:solidFill>
                        </a:rPr>
                        <a:t> 4</a:t>
                      </a:r>
                      <a:r>
                        <a:rPr lang="tt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.Участницей Первого Всероссийского конкурса “Иң яхшы татар теле дәресе”.</a:t>
                      </a:r>
                      <a:endParaRPr lang="ru-RU" sz="2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tt-RU" sz="2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endParaRPr lang="ru-RU" sz="4800" dirty="0" smtClean="0">
                        <a:solidFill>
                          <a:srgbClr val="FF0000"/>
                        </a:solidFill>
                      </a:endParaRPr>
                    </a:p>
                  </a:txBody>
                  <a:tcPr marT="45724" marB="45724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1127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DD91BA1-9337-4B7E-85CF-26A53C11353E}" type="slidenum">
              <a:rPr lang="ru-RU" smtClean="0">
                <a:solidFill>
                  <a:srgbClr val="FF0000"/>
                </a:solidFill>
              </a:rPr>
              <a:pPr eaLnBrk="1" hangingPunct="1"/>
              <a:t>9</a:t>
            </a:fld>
            <a:endParaRPr 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"/>
</p:tagLst>
</file>

<file path=ppt/theme/theme1.xml><?xml version="1.0" encoding="utf-8"?>
<a:theme xmlns:a="http://schemas.openxmlformats.org/drawingml/2006/main" name="Капсулы">
  <a:themeElements>
    <a:clrScheme name="Капсулы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Капсул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апсулы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1804</TotalTime>
  <Words>1073</Words>
  <Application>Microsoft Office PowerPoint</Application>
  <PresentationFormat>Экран (4:3)</PresentationFormat>
  <Paragraphs>214</Paragraphs>
  <Slides>26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Wingdings</vt:lpstr>
      <vt:lpstr>Calibri</vt:lpstr>
      <vt:lpstr>Times New Roman</vt:lpstr>
      <vt:lpstr>Капсулы</vt:lpstr>
      <vt:lpstr>Диаграмма Microsoft Office Excel</vt:lpstr>
      <vt:lpstr> Муниципальное автономное общеобразовательное учреждение  «Кадетская школа №49»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                                                                                                        </vt:lpstr>
      <vt:lpstr>Презентация PowerPoint</vt:lpstr>
      <vt:lpstr>Презентация PowerPoint</vt:lpstr>
      <vt:lpstr>Презентация PowerPoint</vt:lpstr>
    </vt:vector>
  </TitlesOfParts>
  <Company>Школа №49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семинара: «Использование педагогической игры в учебно-воспитательном процессе в разных системах обучения»</dc:title>
  <dc:creator>Альфия Хусаиновна</dc:creator>
  <cp:lastModifiedBy>Учитель</cp:lastModifiedBy>
  <cp:revision>209</cp:revision>
  <dcterms:created xsi:type="dcterms:W3CDTF">2007-10-22T15:09:14Z</dcterms:created>
  <dcterms:modified xsi:type="dcterms:W3CDTF">2015-07-29T10:49:48Z</dcterms:modified>
</cp:coreProperties>
</file>